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5143500" type="screen16x9"/>
  <p:notesSz cx="6858000" cy="9144000"/>
  <p:embeddedFontLst>
    <p:embeddedFont>
      <p:font typeface="Amatic SC" panose="020B0604020202020204" charset="-79"/>
      <p:regular r:id="rId17"/>
      <p:bold r:id="rId18"/>
    </p:embeddedFont>
    <p:embeddedFont>
      <p:font typeface="Caveat" panose="020B0604020202020204" charset="0"/>
      <p:regular r:id="rId19"/>
      <p:bold r:id="rId20"/>
    </p:embeddedFont>
    <p:embeddedFont>
      <p:font typeface="Source Code Pro" panose="020B0604020202020204" charset="0"/>
      <p:regular r:id="rId21"/>
      <p:bold r:id="rId22"/>
      <p:italic r:id="rId23"/>
      <p:boldItalic r:id="rId2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2" d="100"/>
          <a:sy n="122" d="100"/>
        </p:scale>
        <p:origin x="468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" name="Google Shape;5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ba7b40a4f4_0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ba7b40a4f4_0_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ba7b40a4f4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ba7b40a4f4_0_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b58c38f335_0_1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b58c38f335_0_1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b58c38f335_0_1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b58c38f335_0_1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b58c38f335_0_1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b58c38f335_0_1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b58c38f335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b58c38f335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b58c38f335_0_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b58c38f335_0_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b58c38f335_0_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b58c38f335_0_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b58c38f335_0_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b58c38f335_0_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b58c38f335_0_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b58c38f335_0_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b58c38f335_0_1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b58c38f335_0_1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b9b3e16fa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b9b3e16fa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ba7b40a4f4_0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ba7b40a4f4_0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3429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311700" y="392150"/>
            <a:ext cx="8520600" cy="269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311700" y="3890400"/>
            <a:ext cx="8520600" cy="70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240275"/>
            <a:ext cx="8520600" cy="198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9pPr>
          </a:lstStyle>
          <a:p>
            <a:r>
              <a:t>xx%</a:t>
            </a:r>
          </a:p>
        </p:txBody>
      </p:sp>
      <p:sp>
        <p:nvSpPr>
          <p:cNvPr id="48" name="Google Shape;48;p11"/>
          <p:cNvSpPr txBox="1">
            <a:spLocks noGrp="1"/>
          </p:cNvSpPr>
          <p:nvPr>
            <p:ph type="body" idx="1"/>
          </p:nvPr>
        </p:nvSpPr>
        <p:spPr>
          <a:xfrm>
            <a:off x="311700" y="33046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9pPr>
          </a:lstStyle>
          <a:p>
            <a:endParaRPr/>
          </a:p>
        </p:txBody>
      </p:sp>
      <p:sp>
        <p:nvSpPr>
          <p:cNvPr id="49" name="Google Shape;49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>
            <a:spLocks noGrp="1"/>
          </p:cNvSpPr>
          <p:nvPr>
            <p:ph type="title"/>
          </p:nvPr>
        </p:nvSpPr>
        <p:spPr>
          <a:xfrm>
            <a:off x="2802750" y="802500"/>
            <a:ext cx="3538500" cy="3538500"/>
          </a:xfrm>
          <a:prstGeom prst="rect">
            <a:avLst/>
          </a:prstGeom>
          <a:solidFill>
            <a:srgbClr val="FFFFFF"/>
          </a:solidFill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body" idx="1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1"/>
          </p:nvPr>
        </p:nvSpPr>
        <p:spPr>
          <a:xfrm>
            <a:off x="311700" y="1228675"/>
            <a:ext cx="3999900" cy="33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body" idx="2"/>
          </p:nvPr>
        </p:nvSpPr>
        <p:spPr>
          <a:xfrm>
            <a:off x="4832400" y="1228675"/>
            <a:ext cx="3999900" cy="33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>
            <a:spLocks noGrp="1"/>
          </p:cNvSpPr>
          <p:nvPr>
            <p:ph type="title"/>
          </p:nvPr>
        </p:nvSpPr>
        <p:spPr>
          <a:xfrm>
            <a:off x="304800" y="309350"/>
            <a:ext cx="8537700" cy="74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2" name="Google Shape;32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4"/>
        </a:solid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5" name="Google Shape;35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8" name="Google Shape;38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9" name="Google Shape;39;p9"/>
          <p:cNvSpPr txBox="1">
            <a:spLocks noGrp="1"/>
          </p:cNvSpPr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1pPr>
            <a:lvl2pPr lvl="1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ubTitle" idx="1"/>
          </p:nvPr>
        </p:nvSpPr>
        <p:spPr>
          <a:xfrm>
            <a:off x="265500" y="2845223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0"/>
          <p:cNvSpPr txBox="1">
            <a:spLocks noGrp="1"/>
          </p:cNvSpPr>
          <p:nvPr>
            <p:ph type="body" idx="1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matic SC"/>
              <a:buNone/>
              <a:defRPr sz="24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</a:lstStyle>
          <a:p>
            <a:endParaRPr/>
          </a:p>
        </p:txBody>
      </p:sp>
      <p:sp>
        <p:nvSpPr>
          <p:cNvPr id="45" name="Google Shape;45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beach-day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Source Code Pro"/>
              <a:buChar char="●"/>
              <a:defRPr sz="18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hyperlink" Target="http://www.endlessnetwork.com/" TargetMode="External"/><Relationship Id="rId4" Type="http://schemas.openxmlformats.org/officeDocument/2006/relationships/hyperlink" Target="https://www.carina.fund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hyperlink" Target="https://unsplash.com/s/photos/plant?utm_source=unsplash&amp;utm_medium=referral&amp;utm_content=creditCopyText" TargetMode="External"/><Relationship Id="rId4" Type="http://schemas.openxmlformats.org/officeDocument/2006/relationships/hyperlink" Target="https://unsplash.com/@sarahdorweiler?utm_source=unsplash&amp;utm_medium=referral&amp;utm_content=creditCopyText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Google Shape;56;p13"/>
          <p:cNvPicPr preferRelativeResize="0"/>
          <p:nvPr/>
        </p:nvPicPr>
        <p:blipFill rotWithShape="1">
          <a:blip r:embed="rId3">
            <a:alphaModFix/>
          </a:blip>
          <a:srcRect l="3883"/>
          <a:stretch/>
        </p:blipFill>
        <p:spPr>
          <a:xfrm>
            <a:off x="0" y="0"/>
            <a:ext cx="9144002" cy="5143497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>
            <a:spLocks noGrp="1"/>
          </p:cNvSpPr>
          <p:nvPr>
            <p:ph type="ctrTitle"/>
          </p:nvPr>
        </p:nvSpPr>
        <p:spPr>
          <a:xfrm>
            <a:off x="3141150" y="2949475"/>
            <a:ext cx="6401100" cy="98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300"/>
              <a:t>stemming from this...</a:t>
            </a:r>
            <a:endParaRPr sz="4300"/>
          </a:p>
        </p:txBody>
      </p:sp>
      <p:sp>
        <p:nvSpPr>
          <p:cNvPr id="58" name="Google Shape;58;p13"/>
          <p:cNvSpPr txBox="1">
            <a:spLocks noGrp="1"/>
          </p:cNvSpPr>
          <p:nvPr>
            <p:ph type="subTitle" idx="1"/>
          </p:nvPr>
        </p:nvSpPr>
        <p:spPr>
          <a:xfrm>
            <a:off x="3546300" y="3936175"/>
            <a:ext cx="5590800" cy="111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0">
                <a:latin typeface="Caveat"/>
                <a:ea typeface="Caveat"/>
                <a:cs typeface="Caveat"/>
                <a:sym typeface="Caveat"/>
              </a:rPr>
              <a:t>Mikołaj &amp; Dagmara Sobocińscy</a:t>
            </a:r>
            <a:endParaRPr sz="2800" b="0"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100" b="0">
                <a:latin typeface="Caveat"/>
                <a:ea typeface="Caveat"/>
                <a:cs typeface="Caveat"/>
                <a:sym typeface="Caveat"/>
              </a:rPr>
              <a:t>Kombajn Game Jam @ 2021</a:t>
            </a:r>
            <a:endParaRPr sz="3100" b="0">
              <a:latin typeface="Caveat"/>
              <a:ea typeface="Caveat"/>
              <a:cs typeface="Caveat"/>
              <a:sym typeface="Caveat"/>
            </a:endParaRPr>
          </a:p>
        </p:txBody>
      </p:sp>
      <p:pic>
        <p:nvPicPr>
          <p:cNvPr id="59" name="Google Shape;59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8650" y="234450"/>
            <a:ext cx="986576" cy="9865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Google Shape;145;p22"/>
          <p:cNvPicPr preferRelativeResize="0"/>
          <p:nvPr/>
        </p:nvPicPr>
        <p:blipFill rotWithShape="1">
          <a:blip r:embed="rId3">
            <a:alphaModFix amt="17000"/>
          </a:blip>
          <a:srcRect l="3883"/>
          <a:stretch/>
        </p:blipFill>
        <p:spPr>
          <a:xfrm>
            <a:off x="0" y="0"/>
            <a:ext cx="9144002" cy="5143497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22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Rules &amp; Suggestions cont.</a:t>
            </a:r>
            <a:endParaRPr/>
          </a:p>
        </p:txBody>
      </p:sp>
      <p:sp>
        <p:nvSpPr>
          <p:cNvPr id="147" name="Google Shape;147;p22"/>
          <p:cNvSpPr txBox="1">
            <a:spLocks noGrp="1"/>
          </p:cNvSpPr>
          <p:nvPr>
            <p:ph type="body" idx="1"/>
          </p:nvPr>
        </p:nvSpPr>
        <p:spPr>
          <a:xfrm>
            <a:off x="311700" y="1093850"/>
            <a:ext cx="8520600" cy="347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Caveat"/>
                <a:ea typeface="Caveat"/>
                <a:cs typeface="Caveat"/>
                <a:sym typeface="Caveat"/>
              </a:rPr>
              <a:t>Any kind of notebook or diary will work fine, but we suggest to include the following for each action day:</a:t>
            </a:r>
            <a:endParaRPr dirty="0"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dirty="0">
                <a:latin typeface="Caveat"/>
                <a:ea typeface="Caveat"/>
                <a:cs typeface="Caveat"/>
                <a:sym typeface="Caveat"/>
              </a:rPr>
              <a:t>day #	plant name		plant name		plant name		general comments</a:t>
            </a:r>
            <a:endParaRPr dirty="0"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dirty="0">
                <a:latin typeface="Caveat"/>
                <a:ea typeface="Caveat"/>
                <a:cs typeface="Caveat"/>
                <a:sym typeface="Caveat"/>
              </a:rPr>
              <a:t>	owner		owner		owner		________________</a:t>
            </a:r>
            <a:endParaRPr dirty="0"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dirty="0">
                <a:latin typeface="Caveat"/>
                <a:ea typeface="Caveat"/>
                <a:cs typeface="Caveat"/>
                <a:sym typeface="Caveat"/>
              </a:rPr>
              <a:t>	action		action		action		________________</a:t>
            </a:r>
            <a:br>
              <a:rPr lang="en" dirty="0">
                <a:latin typeface="Caveat"/>
                <a:ea typeface="Caveat"/>
                <a:cs typeface="Caveat"/>
                <a:sym typeface="Caveat"/>
              </a:rPr>
            </a:br>
            <a:r>
              <a:rPr lang="en" dirty="0">
                <a:latin typeface="Caveat"/>
                <a:ea typeface="Caveat"/>
                <a:cs typeface="Caveat"/>
                <a:sym typeface="Caveat"/>
              </a:rPr>
              <a:t>	________________	________________	________________	________________</a:t>
            </a:r>
            <a:endParaRPr dirty="0"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dirty="0">
                <a:latin typeface="Caveat"/>
                <a:ea typeface="Caveat"/>
                <a:cs typeface="Caveat"/>
                <a:sym typeface="Caveat"/>
              </a:rPr>
              <a:t>	performed by	performed by	performed by	________________</a:t>
            </a:r>
            <a:endParaRPr dirty="0"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" dirty="0">
                <a:latin typeface="Caveat"/>
                <a:ea typeface="Caveat"/>
                <a:cs typeface="Caveat"/>
                <a:sym typeface="Caveat"/>
              </a:rPr>
              <a:t>	________________	________________	________________	________________</a:t>
            </a:r>
            <a:br>
              <a:rPr lang="en" dirty="0">
                <a:latin typeface="Caveat"/>
                <a:ea typeface="Caveat"/>
                <a:cs typeface="Caveat"/>
                <a:sym typeface="Caveat"/>
              </a:rPr>
            </a:br>
            <a:r>
              <a:rPr lang="en" dirty="0">
                <a:latin typeface="Caveat"/>
                <a:ea typeface="Caveat"/>
                <a:cs typeface="Caveat"/>
                <a:sym typeface="Caveat"/>
              </a:rPr>
              <a:t>predictions &amp; bets: ________________________________________________________________</a:t>
            </a:r>
            <a:endParaRPr dirty="0">
              <a:latin typeface="Caveat"/>
              <a:ea typeface="Caveat"/>
              <a:cs typeface="Caveat"/>
              <a:sym typeface="Caveat"/>
            </a:endParaRPr>
          </a:p>
        </p:txBody>
      </p:sp>
      <p:pic>
        <p:nvPicPr>
          <p:cNvPr id="148" name="Google Shape;148;p22"/>
          <p:cNvPicPr preferRelativeResize="0"/>
          <p:nvPr/>
        </p:nvPicPr>
        <p:blipFill>
          <a:blip r:embed="rId4">
            <a:alphaModFix amt="58999"/>
          </a:blip>
          <a:stretch>
            <a:fillRect/>
          </a:stretch>
        </p:blipFill>
        <p:spPr>
          <a:xfrm>
            <a:off x="311700" y="4592675"/>
            <a:ext cx="1482839" cy="350950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22"/>
          <p:cNvSpPr txBox="1">
            <a:spLocks noGrp="1"/>
          </p:cNvSpPr>
          <p:nvPr>
            <p:ph type="body" idx="1"/>
          </p:nvPr>
        </p:nvSpPr>
        <p:spPr>
          <a:xfrm>
            <a:off x="0" y="4384125"/>
            <a:ext cx="9144000" cy="75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 b="1">
                <a:solidFill>
                  <a:srgbClr val="B7B7B7"/>
                </a:solidFill>
                <a:latin typeface="Caveat"/>
                <a:ea typeface="Caveat"/>
                <a:cs typeface="Caveat"/>
                <a:sym typeface="Caveat"/>
              </a:rPr>
              <a:t>Stemming from this… @ Kombajn Game Jam 2021</a:t>
            </a:r>
            <a:endParaRPr b="1">
              <a:solidFill>
                <a:srgbClr val="B7B7B7"/>
              </a:solidFill>
              <a:latin typeface="Caveat"/>
              <a:ea typeface="Caveat"/>
              <a:cs typeface="Caveat"/>
              <a:sym typeface="Caveat"/>
            </a:endParaRPr>
          </a:p>
        </p:txBody>
      </p:sp>
      <p:pic>
        <p:nvPicPr>
          <p:cNvPr id="150" name="Google Shape;150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325972" y="4514972"/>
            <a:ext cx="506325" cy="506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55;p23"/>
          <p:cNvPicPr preferRelativeResize="0"/>
          <p:nvPr/>
        </p:nvPicPr>
        <p:blipFill rotWithShape="1">
          <a:blip r:embed="rId3">
            <a:alphaModFix amt="17000"/>
          </a:blip>
          <a:srcRect l="3883"/>
          <a:stretch/>
        </p:blipFill>
        <p:spPr>
          <a:xfrm>
            <a:off x="0" y="0"/>
            <a:ext cx="9144002" cy="5143497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23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Rules &amp; Suggestions cont.</a:t>
            </a:r>
            <a:endParaRPr/>
          </a:p>
        </p:txBody>
      </p:sp>
      <p:sp>
        <p:nvSpPr>
          <p:cNvPr id="157" name="Google Shape;157;p23"/>
          <p:cNvSpPr txBox="1">
            <a:spLocks noGrp="1"/>
          </p:cNvSpPr>
          <p:nvPr>
            <p:ph type="body" idx="1"/>
          </p:nvPr>
        </p:nvSpPr>
        <p:spPr>
          <a:xfrm>
            <a:off x="311700" y="1093850"/>
            <a:ext cx="8520600" cy="347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veat"/>
                <a:ea typeface="Caveat"/>
                <a:cs typeface="Caveat"/>
                <a:sym typeface="Caveat"/>
              </a:rPr>
              <a:t>Did you try tying a knot on one part of a plant? Make it loose and check if it will tighten up.</a:t>
            </a:r>
            <a:endParaRPr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latin typeface="Caveat"/>
                <a:ea typeface="Caveat"/>
                <a:cs typeface="Caveat"/>
                <a:sym typeface="Caveat"/>
              </a:rPr>
              <a:t>Did you try plant wrestling? Tie two plants together with a thread or ribbon. Observe weekly struggles.</a:t>
            </a:r>
            <a:endParaRPr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latin typeface="Caveat"/>
                <a:ea typeface="Caveat"/>
                <a:cs typeface="Caveat"/>
                <a:sym typeface="Caveat"/>
              </a:rPr>
              <a:t>Did you try playing music to your plants? Classical or heavy metal or ambience as long as you can take it.</a:t>
            </a:r>
            <a:endParaRPr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latin typeface="Caveat"/>
                <a:ea typeface="Caveat"/>
                <a:cs typeface="Caveat"/>
                <a:sym typeface="Caveat"/>
              </a:rPr>
              <a:t>Did you try prolonging the day? Leave a lamp on and see if it makes for a good daylight.</a:t>
            </a:r>
            <a:endParaRPr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latin typeface="Caveat"/>
                <a:ea typeface="Caveat"/>
                <a:cs typeface="Caveat"/>
                <a:sym typeface="Caveat"/>
              </a:rPr>
              <a:t>Did you try asking for advice? If everyone knows better (or so they think), prove them right. Or wrong.</a:t>
            </a:r>
            <a:endParaRPr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b="1">
                <a:latin typeface="Caveat"/>
                <a:ea typeface="Caveat"/>
                <a:cs typeface="Caveat"/>
                <a:sym typeface="Caveat"/>
              </a:rPr>
              <a:t>“The best time to plant a tree was 20 years ago. The second best time is now.”</a:t>
            </a:r>
            <a:endParaRPr b="1"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b="1">
                <a:latin typeface="Caveat"/>
                <a:ea typeface="Caveat"/>
                <a:cs typeface="Caveat"/>
                <a:sym typeface="Caveat"/>
              </a:rPr>
              <a:t>Chinese Proverb</a:t>
            </a:r>
            <a:endParaRPr b="1"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>
              <a:latin typeface="Caveat"/>
              <a:ea typeface="Caveat"/>
              <a:cs typeface="Caveat"/>
              <a:sym typeface="Caveat"/>
            </a:endParaRPr>
          </a:p>
        </p:txBody>
      </p:sp>
      <p:pic>
        <p:nvPicPr>
          <p:cNvPr id="158" name="Google Shape;158;p23"/>
          <p:cNvPicPr preferRelativeResize="0"/>
          <p:nvPr/>
        </p:nvPicPr>
        <p:blipFill>
          <a:blip r:embed="rId4">
            <a:alphaModFix amt="58999"/>
          </a:blip>
          <a:stretch>
            <a:fillRect/>
          </a:stretch>
        </p:blipFill>
        <p:spPr>
          <a:xfrm>
            <a:off x="311700" y="4592675"/>
            <a:ext cx="1482839" cy="350950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23"/>
          <p:cNvSpPr txBox="1">
            <a:spLocks noGrp="1"/>
          </p:cNvSpPr>
          <p:nvPr>
            <p:ph type="body" idx="1"/>
          </p:nvPr>
        </p:nvSpPr>
        <p:spPr>
          <a:xfrm>
            <a:off x="0" y="4384125"/>
            <a:ext cx="9144000" cy="75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 b="1">
                <a:solidFill>
                  <a:srgbClr val="B7B7B7"/>
                </a:solidFill>
                <a:latin typeface="Caveat"/>
                <a:ea typeface="Caveat"/>
                <a:cs typeface="Caveat"/>
                <a:sym typeface="Caveat"/>
              </a:rPr>
              <a:t>Stemming from this… @ Kombajn Game Jam 2021</a:t>
            </a:r>
            <a:endParaRPr b="1">
              <a:solidFill>
                <a:srgbClr val="B7B7B7"/>
              </a:solidFill>
              <a:latin typeface="Caveat"/>
              <a:ea typeface="Caveat"/>
              <a:cs typeface="Caveat"/>
              <a:sym typeface="Caveat"/>
            </a:endParaRPr>
          </a:p>
        </p:txBody>
      </p:sp>
      <p:pic>
        <p:nvPicPr>
          <p:cNvPr id="160" name="Google Shape;160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325972" y="4514972"/>
            <a:ext cx="506325" cy="506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Google Shape;165;p24"/>
          <p:cNvPicPr preferRelativeResize="0"/>
          <p:nvPr/>
        </p:nvPicPr>
        <p:blipFill rotWithShape="1">
          <a:blip r:embed="rId3">
            <a:alphaModFix amt="17000"/>
          </a:blip>
          <a:srcRect l="3883"/>
          <a:stretch/>
        </p:blipFill>
        <p:spPr>
          <a:xfrm>
            <a:off x="0" y="0"/>
            <a:ext cx="9144002" cy="5143497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24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Winners &amp; Whiners</a:t>
            </a:r>
            <a:endParaRPr/>
          </a:p>
        </p:txBody>
      </p:sp>
      <p:sp>
        <p:nvSpPr>
          <p:cNvPr id="167" name="Google Shape;167;p24"/>
          <p:cNvSpPr txBox="1">
            <a:spLocks noGrp="1"/>
          </p:cNvSpPr>
          <p:nvPr>
            <p:ph type="body" idx="1"/>
          </p:nvPr>
        </p:nvSpPr>
        <p:spPr>
          <a:xfrm>
            <a:off x="311700" y="1093850"/>
            <a:ext cx="8520600" cy="347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At the beginning of the game, you should decide on the win state(s) or winning condition(s).</a:t>
            </a:r>
            <a:br>
              <a:rPr lang="en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</a:br>
            <a:r>
              <a:rPr lang="en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While you play, it may turn out that those are too difficult or too easy, and you may need to change them.</a:t>
            </a:r>
            <a:endParaRPr>
              <a:solidFill>
                <a:srgbClr val="666666"/>
              </a:solidFill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Do not rush it, and be patient. This game is supposed to be long. This gives you time to learn &amp; to think.</a:t>
            </a:r>
            <a:endParaRPr>
              <a:solidFill>
                <a:srgbClr val="666666"/>
              </a:solidFill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When you agree that a specific size or height or weight or bloom or whatever other aspect of your plants </a:t>
            </a:r>
            <a:br>
              <a:rPr lang="en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</a:br>
            <a:r>
              <a:rPr lang="en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is going to mark the end of the game and shine the spotlight on the winner, than this is the winner.</a:t>
            </a:r>
            <a:endParaRPr>
              <a:solidFill>
                <a:srgbClr val="666666"/>
              </a:solidFill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Don’t cry, don’t pout, don’t whine if you do not win (spectacularly) or even if you think you failed completely.</a:t>
            </a:r>
            <a:endParaRPr>
              <a:solidFill>
                <a:srgbClr val="666666"/>
              </a:solidFill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b="1" i="1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“I have not failed. I’ve just found 10,000 ways that won’t work.”</a:t>
            </a:r>
            <a:endParaRPr b="1" i="1">
              <a:solidFill>
                <a:srgbClr val="666666"/>
              </a:solidFill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r" rtl="0">
              <a:spcBef>
                <a:spcPts val="1100"/>
              </a:spcBef>
              <a:spcAft>
                <a:spcPts val="0"/>
              </a:spcAft>
              <a:buNone/>
            </a:pPr>
            <a:r>
              <a:rPr lang="en" b="1" i="1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Thomas Edison</a:t>
            </a:r>
            <a:endParaRPr b="1" i="1">
              <a:solidFill>
                <a:srgbClr val="666666"/>
              </a:solidFill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1100"/>
              </a:spcBef>
              <a:spcAft>
                <a:spcPts val="1200"/>
              </a:spcAft>
              <a:buNone/>
            </a:pPr>
            <a:endParaRPr>
              <a:solidFill>
                <a:srgbClr val="666666"/>
              </a:solidFill>
              <a:latin typeface="Caveat"/>
              <a:ea typeface="Caveat"/>
              <a:cs typeface="Caveat"/>
              <a:sym typeface="Caveat"/>
            </a:endParaRPr>
          </a:p>
        </p:txBody>
      </p:sp>
      <p:pic>
        <p:nvPicPr>
          <p:cNvPr id="168" name="Google Shape;168;p24"/>
          <p:cNvPicPr preferRelativeResize="0"/>
          <p:nvPr/>
        </p:nvPicPr>
        <p:blipFill>
          <a:blip r:embed="rId4">
            <a:alphaModFix amt="58999"/>
          </a:blip>
          <a:stretch>
            <a:fillRect/>
          </a:stretch>
        </p:blipFill>
        <p:spPr>
          <a:xfrm>
            <a:off x="311700" y="4592675"/>
            <a:ext cx="1482839" cy="350950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24"/>
          <p:cNvSpPr txBox="1">
            <a:spLocks noGrp="1"/>
          </p:cNvSpPr>
          <p:nvPr>
            <p:ph type="body" idx="1"/>
          </p:nvPr>
        </p:nvSpPr>
        <p:spPr>
          <a:xfrm>
            <a:off x="0" y="4384125"/>
            <a:ext cx="9144000" cy="75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 b="1">
                <a:solidFill>
                  <a:srgbClr val="B7B7B7"/>
                </a:solidFill>
                <a:latin typeface="Caveat"/>
                <a:ea typeface="Caveat"/>
                <a:cs typeface="Caveat"/>
                <a:sym typeface="Caveat"/>
              </a:rPr>
              <a:t>Stemming from this… @ Kombajn Game Jam 2021</a:t>
            </a:r>
            <a:endParaRPr b="1">
              <a:solidFill>
                <a:srgbClr val="B7B7B7"/>
              </a:solidFill>
              <a:latin typeface="Caveat"/>
              <a:ea typeface="Caveat"/>
              <a:cs typeface="Caveat"/>
              <a:sym typeface="Caveat"/>
            </a:endParaRPr>
          </a:p>
        </p:txBody>
      </p:sp>
      <p:pic>
        <p:nvPicPr>
          <p:cNvPr id="170" name="Google Shape;170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325972" y="4514972"/>
            <a:ext cx="506325" cy="506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Google Shape;175;p25"/>
          <p:cNvPicPr preferRelativeResize="0"/>
          <p:nvPr/>
        </p:nvPicPr>
        <p:blipFill rotWithShape="1">
          <a:blip r:embed="rId3">
            <a:alphaModFix amt="17000"/>
          </a:blip>
          <a:srcRect l="3883"/>
          <a:stretch/>
        </p:blipFill>
        <p:spPr>
          <a:xfrm>
            <a:off x="0" y="0"/>
            <a:ext cx="9144002" cy="5143497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25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Global Game Jam Online &amp; 2021 Diversifiers</a:t>
            </a:r>
            <a:endParaRPr dirty="0"/>
          </a:p>
        </p:txBody>
      </p:sp>
      <p:sp>
        <p:nvSpPr>
          <p:cNvPr id="177" name="Google Shape;177;p25"/>
          <p:cNvSpPr txBox="1">
            <a:spLocks noGrp="1"/>
          </p:cNvSpPr>
          <p:nvPr>
            <p:ph type="body" idx="1"/>
          </p:nvPr>
        </p:nvSpPr>
        <p:spPr>
          <a:xfrm>
            <a:off x="311700" y="1093850"/>
            <a:ext cx="8520600" cy="347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It’s You + Me, Kid</a:t>
            </a:r>
            <a:r>
              <a:rPr lang="en" sz="1700" dirty="0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 		</a:t>
            </a:r>
            <a:r>
              <a:rPr lang="en" sz="1700" b="1" dirty="0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(Sponsored by </a:t>
            </a:r>
            <a:r>
              <a:rPr lang="en" sz="1700" b="1" dirty="0">
                <a:solidFill>
                  <a:srgbClr val="666666"/>
                </a:solidFill>
                <a:uFill>
                  <a:noFill/>
                </a:uFill>
                <a:latin typeface="Caveat"/>
                <a:ea typeface="Caveat"/>
                <a:cs typeface="Caveat"/>
                <a:sym typeface="Cavea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Carina Fund</a:t>
            </a:r>
            <a:r>
              <a:rPr lang="en" sz="1700" b="1" dirty="0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)</a:t>
            </a:r>
            <a:br>
              <a:rPr lang="en" sz="1700" b="1" dirty="0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</a:br>
            <a:r>
              <a:rPr lang="pl-PL" sz="1700" b="1" dirty="0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	</a:t>
            </a:r>
            <a:r>
              <a:rPr lang="en" sz="1700" dirty="0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Create a game designed for families to play together that secretly features maths.</a:t>
            </a:r>
            <a:endParaRPr sz="1700" dirty="0">
              <a:solidFill>
                <a:srgbClr val="666666"/>
              </a:solidFill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The Possibilities are Endless</a:t>
            </a:r>
            <a:r>
              <a:rPr lang="en" sz="1700" dirty="0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 	</a:t>
            </a:r>
            <a:r>
              <a:rPr lang="en" sz="1700" b="1" dirty="0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(Sponsored by </a:t>
            </a:r>
            <a:r>
              <a:rPr lang="en" sz="1700" b="1" dirty="0">
                <a:solidFill>
                  <a:srgbClr val="666666"/>
                </a:solidFill>
                <a:uFill>
                  <a:noFill/>
                </a:uFill>
                <a:latin typeface="Caveat"/>
                <a:ea typeface="Caveat"/>
                <a:cs typeface="Caveat"/>
                <a:sym typeface="Caveat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Endless</a:t>
            </a:r>
            <a:r>
              <a:rPr lang="en" sz="1700" b="1" dirty="0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)</a:t>
            </a:r>
            <a:br>
              <a:rPr lang="en" sz="1700" b="1" dirty="0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</a:br>
            <a:r>
              <a:rPr lang="en" sz="1700" b="1" dirty="0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	</a:t>
            </a:r>
            <a:r>
              <a:rPr lang="en" sz="1700" dirty="0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Create a fun-first educational game—a game that captures the attention of kids but also educates 		around a STEM (science, technology, engineering, math) topic.</a:t>
            </a:r>
            <a:endParaRPr sz="1700" dirty="0">
              <a:solidFill>
                <a:srgbClr val="666666"/>
              </a:solidFill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Moving the goalposts</a:t>
            </a:r>
            <a:r>
              <a:rPr lang="en" sz="1700" dirty="0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 </a:t>
            </a:r>
            <a:br>
              <a:rPr lang="en" sz="1700" dirty="0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</a:br>
            <a:r>
              <a:rPr lang="en" sz="1700" dirty="0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	The win condition of the game changes in some way each time it is played</a:t>
            </a:r>
            <a:endParaRPr sz="1700" dirty="0">
              <a:solidFill>
                <a:srgbClr val="666666"/>
              </a:solidFill>
              <a:latin typeface="Caveat"/>
              <a:ea typeface="Caveat"/>
              <a:cs typeface="Caveat"/>
              <a:sym typeface="Caveat"/>
            </a:endParaRPr>
          </a:p>
          <a:p>
            <a:pPr marL="0" marR="609600" lvl="0" indent="0" algn="l" rtl="0">
              <a:spcBef>
                <a:spcPts val="1300"/>
              </a:spcBef>
              <a:spcAft>
                <a:spcPts val="2800"/>
              </a:spcAft>
              <a:buNone/>
            </a:pPr>
            <a:r>
              <a:rPr lang="en" sz="1700" b="1" dirty="0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Snail's Pace</a:t>
            </a:r>
            <a:r>
              <a:rPr lang="en" sz="1700" dirty="0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 </a:t>
            </a:r>
            <a:br>
              <a:rPr lang="en" sz="1700" dirty="0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</a:br>
            <a:r>
              <a:rPr lang="en" sz="1700" dirty="0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	Your game is designed to be played over multiple days and cannot be sped up.</a:t>
            </a:r>
            <a:endParaRPr sz="1700" dirty="0">
              <a:solidFill>
                <a:srgbClr val="666666"/>
              </a:solidFill>
              <a:latin typeface="Caveat"/>
              <a:ea typeface="Caveat"/>
              <a:cs typeface="Caveat"/>
              <a:sym typeface="Caveat"/>
            </a:endParaRPr>
          </a:p>
        </p:txBody>
      </p:sp>
      <p:pic>
        <p:nvPicPr>
          <p:cNvPr id="178" name="Google Shape;178;p25"/>
          <p:cNvPicPr preferRelativeResize="0"/>
          <p:nvPr/>
        </p:nvPicPr>
        <p:blipFill>
          <a:blip r:embed="rId6">
            <a:alphaModFix amt="58999"/>
          </a:blip>
          <a:stretch>
            <a:fillRect/>
          </a:stretch>
        </p:blipFill>
        <p:spPr>
          <a:xfrm>
            <a:off x="311700" y="4592675"/>
            <a:ext cx="1482839" cy="350950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25"/>
          <p:cNvSpPr txBox="1">
            <a:spLocks noGrp="1"/>
          </p:cNvSpPr>
          <p:nvPr>
            <p:ph type="body" idx="1"/>
          </p:nvPr>
        </p:nvSpPr>
        <p:spPr>
          <a:xfrm>
            <a:off x="0" y="4384125"/>
            <a:ext cx="9144000" cy="75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 b="1">
                <a:solidFill>
                  <a:srgbClr val="B7B7B7"/>
                </a:solidFill>
                <a:latin typeface="Caveat"/>
                <a:ea typeface="Caveat"/>
                <a:cs typeface="Caveat"/>
                <a:sym typeface="Caveat"/>
              </a:rPr>
              <a:t>Stemming from this… @ Kombajn Game Jam 2021</a:t>
            </a:r>
            <a:endParaRPr b="1">
              <a:solidFill>
                <a:srgbClr val="B7B7B7"/>
              </a:solidFill>
              <a:latin typeface="Caveat"/>
              <a:ea typeface="Caveat"/>
              <a:cs typeface="Caveat"/>
              <a:sym typeface="Caveat"/>
            </a:endParaRPr>
          </a:p>
        </p:txBody>
      </p:sp>
      <p:pic>
        <p:nvPicPr>
          <p:cNvPr id="180" name="Google Shape;180;p2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325972" y="4514972"/>
            <a:ext cx="506325" cy="506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Google Shape;185;p26"/>
          <p:cNvPicPr preferRelativeResize="0"/>
          <p:nvPr/>
        </p:nvPicPr>
        <p:blipFill rotWithShape="1">
          <a:blip r:embed="rId3">
            <a:alphaModFix/>
          </a:blip>
          <a:srcRect l="14008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26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3F3F3"/>
                </a:solidFill>
              </a:rPr>
              <a:t>Global Game Jam Online &amp; 2021 Theme</a:t>
            </a:r>
            <a:endParaRPr>
              <a:solidFill>
                <a:srgbClr val="F3F3F3"/>
              </a:solidFill>
            </a:endParaRPr>
          </a:p>
        </p:txBody>
      </p:sp>
      <p:sp>
        <p:nvSpPr>
          <p:cNvPr id="187" name="Google Shape;187;p26"/>
          <p:cNvSpPr txBox="1">
            <a:spLocks noGrp="1"/>
          </p:cNvSpPr>
          <p:nvPr>
            <p:ph type="body" idx="1"/>
          </p:nvPr>
        </p:nvSpPr>
        <p:spPr>
          <a:xfrm>
            <a:off x="311700" y="861600"/>
            <a:ext cx="8520600" cy="373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609600" lvl="0" indent="0" algn="l" rtl="0">
              <a:spcBef>
                <a:spcPts val="1300"/>
              </a:spcBef>
              <a:spcAft>
                <a:spcPts val="0"/>
              </a:spcAft>
              <a:buNone/>
            </a:pPr>
            <a:r>
              <a:rPr lang="en" sz="2800" b="1" dirty="0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This year’s theme is “Lost and Found”</a:t>
            </a:r>
            <a:endParaRPr sz="2800" b="1" dirty="0">
              <a:solidFill>
                <a:srgbClr val="666666"/>
              </a:solidFill>
              <a:latin typeface="Caveat"/>
              <a:ea typeface="Caveat"/>
              <a:cs typeface="Caveat"/>
              <a:sym typeface="Caveat"/>
            </a:endParaRPr>
          </a:p>
          <a:p>
            <a:pPr marL="0" marR="609600" lvl="0" indent="0" algn="l" rtl="0">
              <a:spcBef>
                <a:spcPts val="2800"/>
              </a:spcBef>
              <a:spcAft>
                <a:spcPts val="2800"/>
              </a:spcAft>
              <a:buNone/>
            </a:pPr>
            <a:r>
              <a:rPr lang="en" sz="2800" b="1" dirty="0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Have you found STEM in you?</a:t>
            </a:r>
            <a:endParaRPr sz="2800" b="1" dirty="0">
              <a:solidFill>
                <a:srgbClr val="666666"/>
              </a:solidFill>
              <a:latin typeface="Caveat"/>
              <a:ea typeface="Caveat"/>
              <a:cs typeface="Caveat"/>
              <a:sym typeface="Caveat"/>
            </a:endParaRPr>
          </a:p>
        </p:txBody>
      </p:sp>
      <p:pic>
        <p:nvPicPr>
          <p:cNvPr id="188" name="Google Shape;188;p26"/>
          <p:cNvPicPr preferRelativeResize="0"/>
          <p:nvPr/>
        </p:nvPicPr>
        <p:blipFill>
          <a:blip r:embed="rId4">
            <a:alphaModFix amt="58999"/>
          </a:blip>
          <a:stretch>
            <a:fillRect/>
          </a:stretch>
        </p:blipFill>
        <p:spPr>
          <a:xfrm>
            <a:off x="311700" y="4592675"/>
            <a:ext cx="1482839" cy="350950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26"/>
          <p:cNvSpPr txBox="1">
            <a:spLocks noGrp="1"/>
          </p:cNvSpPr>
          <p:nvPr>
            <p:ph type="body" idx="1"/>
          </p:nvPr>
        </p:nvSpPr>
        <p:spPr>
          <a:xfrm>
            <a:off x="0" y="4384125"/>
            <a:ext cx="9144000" cy="75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 b="1">
                <a:solidFill>
                  <a:srgbClr val="B7B7B7"/>
                </a:solidFill>
                <a:latin typeface="Caveat"/>
                <a:ea typeface="Caveat"/>
                <a:cs typeface="Caveat"/>
                <a:sym typeface="Caveat"/>
              </a:rPr>
              <a:t>Stemming from this… @ Kombajn Game Jam 2021</a:t>
            </a:r>
            <a:endParaRPr b="1">
              <a:solidFill>
                <a:srgbClr val="B7B7B7"/>
              </a:solidFill>
              <a:latin typeface="Caveat"/>
              <a:ea typeface="Caveat"/>
              <a:cs typeface="Caveat"/>
              <a:sym typeface="Caveat"/>
            </a:endParaRPr>
          </a:p>
        </p:txBody>
      </p:sp>
      <p:pic>
        <p:nvPicPr>
          <p:cNvPr id="190" name="Google Shape;190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325972" y="4514972"/>
            <a:ext cx="506325" cy="506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4"/>
          <p:cNvSpPr txBox="1">
            <a:spLocks noGrp="1"/>
          </p:cNvSpPr>
          <p:nvPr>
            <p:ph type="body" idx="1"/>
          </p:nvPr>
        </p:nvSpPr>
        <p:spPr>
          <a:xfrm>
            <a:off x="0" y="4384125"/>
            <a:ext cx="9144000" cy="75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 b="1">
                <a:solidFill>
                  <a:srgbClr val="B7B7B7"/>
                </a:solidFill>
                <a:latin typeface="Caveat"/>
                <a:ea typeface="Caveat"/>
                <a:cs typeface="Caveat"/>
                <a:sym typeface="Caveat"/>
              </a:rPr>
              <a:t>Stemming from this… @ Kombajn Game Jam 2021</a:t>
            </a:r>
            <a:endParaRPr b="1">
              <a:solidFill>
                <a:srgbClr val="B7B7B7"/>
              </a:solidFill>
              <a:latin typeface="Caveat"/>
              <a:ea typeface="Caveat"/>
              <a:cs typeface="Caveat"/>
              <a:sym typeface="Caveat"/>
            </a:endParaRPr>
          </a:p>
        </p:txBody>
      </p:sp>
      <p:pic>
        <p:nvPicPr>
          <p:cNvPr id="65" name="Google Shape;65;p14"/>
          <p:cNvPicPr preferRelativeResize="0"/>
          <p:nvPr/>
        </p:nvPicPr>
        <p:blipFill rotWithShape="1">
          <a:blip r:embed="rId3">
            <a:alphaModFix amt="17000"/>
          </a:blip>
          <a:srcRect l="3883"/>
          <a:stretch/>
        </p:blipFill>
        <p:spPr>
          <a:xfrm>
            <a:off x="0" y="0"/>
            <a:ext cx="9144002" cy="5143497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stemming from this...</a:t>
            </a:r>
            <a:endParaRPr/>
          </a:p>
        </p:txBody>
      </p:sp>
      <p:sp>
        <p:nvSpPr>
          <p:cNvPr id="67" name="Google Shape;67;p14"/>
          <p:cNvSpPr txBox="1">
            <a:spLocks noGrp="1"/>
          </p:cNvSpPr>
          <p:nvPr>
            <p:ph type="body" idx="1"/>
          </p:nvPr>
        </p:nvSpPr>
        <p:spPr>
          <a:xfrm>
            <a:off x="311700" y="1093850"/>
            <a:ext cx="8520600" cy="347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Caveat"/>
              <a:buChar char="●"/>
            </a:pPr>
            <a:r>
              <a:rPr lang="en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Goal</a:t>
            </a:r>
            <a:endParaRPr>
              <a:solidFill>
                <a:srgbClr val="666666"/>
              </a:solidFill>
              <a:latin typeface="Caveat"/>
              <a:ea typeface="Caveat"/>
              <a:cs typeface="Caveat"/>
              <a:sym typeface="Caveat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Caveat"/>
              <a:buChar char="●"/>
            </a:pPr>
            <a:r>
              <a:rPr lang="en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STEM</a:t>
            </a:r>
            <a:endParaRPr>
              <a:solidFill>
                <a:srgbClr val="666666"/>
              </a:solidFill>
              <a:latin typeface="Caveat"/>
              <a:ea typeface="Caveat"/>
              <a:cs typeface="Caveat"/>
              <a:sym typeface="Caveat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Caveat"/>
              <a:buChar char="●"/>
            </a:pPr>
            <a:r>
              <a:rPr lang="en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Preparations</a:t>
            </a:r>
            <a:endParaRPr>
              <a:solidFill>
                <a:srgbClr val="666666"/>
              </a:solidFill>
              <a:latin typeface="Caveat"/>
              <a:ea typeface="Caveat"/>
              <a:cs typeface="Caveat"/>
              <a:sym typeface="Caveat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Caveat"/>
              <a:buChar char="●"/>
            </a:pPr>
            <a:r>
              <a:rPr lang="en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Rules &amp; Suggestions</a:t>
            </a:r>
            <a:endParaRPr>
              <a:solidFill>
                <a:srgbClr val="666666"/>
              </a:solidFill>
              <a:latin typeface="Caveat"/>
              <a:ea typeface="Caveat"/>
              <a:cs typeface="Caveat"/>
              <a:sym typeface="Caveat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Caveat"/>
              <a:buChar char="●"/>
            </a:pPr>
            <a:r>
              <a:rPr lang="en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Winners &amp; Whiners</a:t>
            </a:r>
            <a:endParaRPr>
              <a:solidFill>
                <a:srgbClr val="666666"/>
              </a:solidFill>
              <a:latin typeface="Caveat"/>
              <a:ea typeface="Caveat"/>
              <a:cs typeface="Caveat"/>
              <a:sym typeface="Caveat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Caveat"/>
              <a:buChar char="●"/>
            </a:pPr>
            <a:r>
              <a:rPr lang="en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Global Game Jam Online &amp; 2021 Diversifiers and 2021 Theme</a:t>
            </a:r>
            <a:endParaRPr>
              <a:solidFill>
                <a:srgbClr val="666666"/>
              </a:solidFill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“Somewhere, something incredible is waiting to be known.” </a:t>
            </a:r>
            <a:br>
              <a:rPr lang="en" b="1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</a:br>
            <a:r>
              <a:rPr lang="en" b="1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Carl Sagan</a:t>
            </a:r>
            <a:endParaRPr b="1">
              <a:solidFill>
                <a:srgbClr val="666666"/>
              </a:solidFill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picture on the title slide and in the background by</a:t>
            </a:r>
            <a:r>
              <a:rPr lang="en">
                <a:solidFill>
                  <a:srgbClr val="666666"/>
                </a:solidFill>
                <a:uFill>
                  <a:noFill/>
                </a:uFill>
                <a:latin typeface="Caveat"/>
                <a:ea typeface="Caveat"/>
                <a:cs typeface="Caveat"/>
                <a:sym typeface="Cavea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" u="sng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Sarah Dorweiler</a:t>
            </a:r>
            <a:r>
              <a:rPr lang="en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 on</a:t>
            </a:r>
            <a:r>
              <a:rPr lang="en">
                <a:solidFill>
                  <a:srgbClr val="666666"/>
                </a:solidFill>
                <a:uFill>
                  <a:noFill/>
                </a:uFill>
                <a:latin typeface="Caveat"/>
                <a:ea typeface="Caveat"/>
                <a:cs typeface="Caveat"/>
                <a:sym typeface="Caveat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" u="sng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</a:t>
            </a:r>
            <a:endParaRPr>
              <a:solidFill>
                <a:srgbClr val="666666"/>
              </a:solidFill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>
              <a:solidFill>
                <a:srgbClr val="666666"/>
              </a:solidFill>
              <a:latin typeface="Caveat"/>
              <a:ea typeface="Caveat"/>
              <a:cs typeface="Caveat"/>
              <a:sym typeface="Caveat"/>
            </a:endParaRPr>
          </a:p>
        </p:txBody>
      </p:sp>
      <p:pic>
        <p:nvPicPr>
          <p:cNvPr id="68" name="Google Shape;68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325972" y="4514972"/>
            <a:ext cx="506325" cy="506350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4"/>
          <p:cNvSpPr txBox="1">
            <a:spLocks noGrp="1"/>
          </p:cNvSpPr>
          <p:nvPr>
            <p:ph type="subTitle" idx="4294967295"/>
          </p:nvPr>
        </p:nvSpPr>
        <p:spPr>
          <a:xfrm>
            <a:off x="5604300" y="385100"/>
            <a:ext cx="3539700" cy="61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625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800" b="0">
                <a:latin typeface="Caveat"/>
                <a:ea typeface="Caveat"/>
                <a:cs typeface="Caveat"/>
                <a:sym typeface="Caveat"/>
              </a:rPr>
              <a:t>Mikołaj &amp; Dagmara Sobocińscy</a:t>
            </a:r>
            <a:endParaRPr sz="3100" b="0">
              <a:latin typeface="Caveat"/>
              <a:ea typeface="Caveat"/>
              <a:cs typeface="Caveat"/>
              <a:sym typeface="Caveat"/>
            </a:endParaRPr>
          </a:p>
        </p:txBody>
      </p:sp>
      <p:pic>
        <p:nvPicPr>
          <p:cNvPr id="70" name="Google Shape;70;p14"/>
          <p:cNvPicPr preferRelativeResize="0"/>
          <p:nvPr/>
        </p:nvPicPr>
        <p:blipFill>
          <a:blip r:embed="rId7">
            <a:alphaModFix amt="58999"/>
          </a:blip>
          <a:stretch>
            <a:fillRect/>
          </a:stretch>
        </p:blipFill>
        <p:spPr>
          <a:xfrm>
            <a:off x="311700" y="4592675"/>
            <a:ext cx="1482839" cy="350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Google Shape;75;p15"/>
          <p:cNvPicPr preferRelativeResize="0"/>
          <p:nvPr/>
        </p:nvPicPr>
        <p:blipFill rotWithShape="1">
          <a:blip r:embed="rId3">
            <a:alphaModFix amt="17000"/>
          </a:blip>
          <a:srcRect l="3883"/>
          <a:stretch/>
        </p:blipFill>
        <p:spPr>
          <a:xfrm>
            <a:off x="0" y="0"/>
            <a:ext cx="9144002" cy="5143497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15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Goal</a:t>
            </a:r>
            <a:endParaRPr/>
          </a:p>
        </p:txBody>
      </p:sp>
      <p:sp>
        <p:nvSpPr>
          <p:cNvPr id="77" name="Google Shape;77;p15"/>
          <p:cNvSpPr txBox="1">
            <a:spLocks noGrp="1"/>
          </p:cNvSpPr>
          <p:nvPr>
            <p:ph type="body" idx="1"/>
          </p:nvPr>
        </p:nvSpPr>
        <p:spPr>
          <a:xfrm>
            <a:off x="311700" y="1093850"/>
            <a:ext cx="8520600" cy="347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The aim of this game is to…</a:t>
            </a:r>
            <a:endParaRPr>
              <a:solidFill>
                <a:srgbClr val="666666"/>
              </a:solidFill>
              <a:latin typeface="Caveat"/>
              <a:ea typeface="Caveat"/>
              <a:cs typeface="Caveat"/>
              <a:sym typeface="Caveat"/>
            </a:endParaRPr>
          </a:p>
          <a:p>
            <a:pPr marL="457200" lvl="0" indent="-342900" algn="l" rtl="0">
              <a:spcBef>
                <a:spcPts val="120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Caveat"/>
              <a:buChar char="●"/>
            </a:pPr>
            <a:r>
              <a:rPr lang="en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become a family wizkid or Mr. Wiseguy or Ms. Wisegal in terms of botany </a:t>
            </a:r>
            <a:endParaRPr>
              <a:solidFill>
                <a:srgbClr val="666666"/>
              </a:solidFill>
              <a:latin typeface="Caveat"/>
              <a:ea typeface="Caveat"/>
              <a:cs typeface="Caveat"/>
              <a:sym typeface="Caveat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Caveat"/>
              <a:buChar char="●"/>
            </a:pPr>
            <a:r>
              <a:rPr lang="en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plant flowers, fruit, vegetables or whatever else that can be grown in the house (or elsewhere)</a:t>
            </a:r>
            <a:endParaRPr>
              <a:solidFill>
                <a:srgbClr val="666666"/>
              </a:solidFill>
              <a:latin typeface="Caveat"/>
              <a:ea typeface="Caveat"/>
              <a:cs typeface="Caveat"/>
              <a:sym typeface="Caveat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Caveat"/>
              <a:buChar char="●"/>
            </a:pPr>
            <a:r>
              <a:rPr lang="en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devise a cunning plan to make your plant(s) outgrow and outperform those of other players</a:t>
            </a:r>
            <a:endParaRPr>
              <a:solidFill>
                <a:srgbClr val="666666"/>
              </a:solidFill>
              <a:latin typeface="Caveat"/>
              <a:ea typeface="Caveat"/>
              <a:cs typeface="Caveat"/>
              <a:sym typeface="Caveat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Caveat"/>
              <a:buChar char="●"/>
            </a:pPr>
            <a:r>
              <a:rPr lang="en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collect data, analyse it, and make your move as you can perform various actions</a:t>
            </a:r>
            <a:endParaRPr>
              <a:solidFill>
                <a:srgbClr val="666666"/>
              </a:solidFill>
              <a:latin typeface="Caveat"/>
              <a:ea typeface="Caveat"/>
              <a:cs typeface="Caveat"/>
              <a:sym typeface="Caveat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Caveat"/>
              <a:buChar char="●"/>
            </a:pPr>
            <a:r>
              <a:rPr lang="en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water selected plants or not, add microelements or not, turn plants towards sunlight or not…</a:t>
            </a:r>
            <a:endParaRPr>
              <a:solidFill>
                <a:srgbClr val="666666"/>
              </a:solidFill>
              <a:latin typeface="Caveat"/>
              <a:ea typeface="Caveat"/>
              <a:cs typeface="Caveat"/>
              <a:sym typeface="Caveat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Caveat"/>
              <a:buChar char="●"/>
            </a:pPr>
            <a:r>
              <a:rPr lang="en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decorate plants with markers for beautification and as the proof of your green-fingers superiority</a:t>
            </a:r>
            <a:endParaRPr>
              <a:solidFill>
                <a:srgbClr val="666666"/>
              </a:solidFill>
              <a:latin typeface="Caveat"/>
              <a:ea typeface="Caveat"/>
              <a:cs typeface="Caveat"/>
              <a:sym typeface="Caveat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Caveat"/>
              <a:buChar char="●"/>
            </a:pPr>
            <a:r>
              <a:rPr lang="en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keep calm, but stay on track as this game will take weeks or even months</a:t>
            </a:r>
            <a:endParaRPr>
              <a:solidFill>
                <a:srgbClr val="666666"/>
              </a:solidFill>
              <a:latin typeface="Caveat"/>
              <a:ea typeface="Caveat"/>
              <a:cs typeface="Caveat"/>
              <a:sym typeface="Caveat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Caveat"/>
              <a:buChar char="●"/>
            </a:pPr>
            <a:r>
              <a:rPr lang="en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enjoy every moment of it, especially with friends and family</a:t>
            </a:r>
            <a:endParaRPr>
              <a:solidFill>
                <a:srgbClr val="666666"/>
              </a:solidFill>
              <a:latin typeface="Caveat"/>
              <a:ea typeface="Caveat"/>
              <a:cs typeface="Caveat"/>
              <a:sym typeface="Caveat"/>
            </a:endParaRPr>
          </a:p>
        </p:txBody>
      </p:sp>
      <p:pic>
        <p:nvPicPr>
          <p:cNvPr id="78" name="Google Shape;78;p15"/>
          <p:cNvPicPr preferRelativeResize="0"/>
          <p:nvPr/>
        </p:nvPicPr>
        <p:blipFill>
          <a:blip r:embed="rId4">
            <a:alphaModFix amt="58999"/>
          </a:blip>
          <a:stretch>
            <a:fillRect/>
          </a:stretch>
        </p:blipFill>
        <p:spPr>
          <a:xfrm>
            <a:off x="311700" y="4592675"/>
            <a:ext cx="1482839" cy="350950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15"/>
          <p:cNvSpPr txBox="1">
            <a:spLocks noGrp="1"/>
          </p:cNvSpPr>
          <p:nvPr>
            <p:ph type="body" idx="1"/>
          </p:nvPr>
        </p:nvSpPr>
        <p:spPr>
          <a:xfrm>
            <a:off x="0" y="4384125"/>
            <a:ext cx="9144000" cy="75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 b="1">
                <a:solidFill>
                  <a:srgbClr val="B7B7B7"/>
                </a:solidFill>
                <a:latin typeface="Caveat"/>
                <a:ea typeface="Caveat"/>
                <a:cs typeface="Caveat"/>
                <a:sym typeface="Caveat"/>
              </a:rPr>
              <a:t>Stemming from this… @ Kombajn Game Jam 2021</a:t>
            </a:r>
            <a:endParaRPr b="1">
              <a:solidFill>
                <a:srgbClr val="B7B7B7"/>
              </a:solidFill>
              <a:latin typeface="Caveat"/>
              <a:ea typeface="Caveat"/>
              <a:cs typeface="Caveat"/>
              <a:sym typeface="Caveat"/>
            </a:endParaRPr>
          </a:p>
        </p:txBody>
      </p:sp>
      <p:pic>
        <p:nvPicPr>
          <p:cNvPr id="80" name="Google Shape;80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325972" y="4514972"/>
            <a:ext cx="506325" cy="506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Google Shape;85;p16"/>
          <p:cNvPicPr preferRelativeResize="0"/>
          <p:nvPr/>
        </p:nvPicPr>
        <p:blipFill rotWithShape="1">
          <a:blip r:embed="rId3">
            <a:alphaModFix amt="17000"/>
          </a:blip>
          <a:srcRect l="3883"/>
          <a:stretch/>
        </p:blipFill>
        <p:spPr>
          <a:xfrm>
            <a:off x="0" y="0"/>
            <a:ext cx="9144002" cy="5143497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6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STEM</a:t>
            </a:r>
            <a:endParaRPr/>
          </a:p>
        </p:txBody>
      </p:sp>
      <p:sp>
        <p:nvSpPr>
          <p:cNvPr id="87" name="Google Shape;87;p16"/>
          <p:cNvSpPr txBox="1">
            <a:spLocks noGrp="1"/>
          </p:cNvSpPr>
          <p:nvPr>
            <p:ph type="body" idx="1"/>
          </p:nvPr>
        </p:nvSpPr>
        <p:spPr>
          <a:xfrm>
            <a:off x="311700" y="1093850"/>
            <a:ext cx="8520600" cy="347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The acronym STEM stands for </a:t>
            </a:r>
            <a:r>
              <a:rPr lang="en" b="1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science</a:t>
            </a:r>
            <a:r>
              <a:rPr lang="en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, </a:t>
            </a:r>
            <a:r>
              <a:rPr lang="en" b="1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technology</a:t>
            </a:r>
            <a:r>
              <a:rPr lang="en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, </a:t>
            </a:r>
            <a:r>
              <a:rPr lang="en" b="1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engineering</a:t>
            </a:r>
            <a:r>
              <a:rPr lang="en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, and </a:t>
            </a:r>
            <a:r>
              <a:rPr lang="en" b="1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mathematics</a:t>
            </a:r>
            <a:r>
              <a:rPr lang="en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, and if you plan it well (or have support from your team and family), you can take advantage of STEM at every step of this game.</a:t>
            </a:r>
            <a:endParaRPr>
              <a:solidFill>
                <a:srgbClr val="666666"/>
              </a:solidFill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Pardon my French, but as Mark Watney said in the book </a:t>
            </a:r>
            <a:r>
              <a:rPr lang="en" i="1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The Martian</a:t>
            </a:r>
            <a:r>
              <a:rPr lang="en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… And yes, first Andy Weir wrote the book, and only later they made the film...</a:t>
            </a:r>
            <a:endParaRPr>
              <a:solidFill>
                <a:srgbClr val="666666"/>
              </a:solidFill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“So, in the face of overwhelming odds, I'm left with only one option: </a:t>
            </a:r>
            <a:br>
              <a:rPr lang="en" b="1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</a:br>
            <a:r>
              <a:rPr lang="en" b="1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I'm going to have to science the s**t out of this.”</a:t>
            </a:r>
            <a:endParaRPr b="1">
              <a:solidFill>
                <a:srgbClr val="666666"/>
              </a:solidFill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Your success in “Stemming from this…” should depend on your note taking, collection of data, analysis of data, proposed (and discussed fervently) experiments, failed attempts, successful attempts, finding ideas </a:t>
            </a:r>
            <a:br>
              <a:rPr lang="en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</a:br>
            <a:r>
              <a:rPr lang="en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on the Net and other sources (people are good sources too), and from sciencing the s**t out of this...</a:t>
            </a:r>
            <a:endParaRPr>
              <a:solidFill>
                <a:srgbClr val="666666"/>
              </a:solidFill>
              <a:latin typeface="Caveat"/>
              <a:ea typeface="Caveat"/>
              <a:cs typeface="Caveat"/>
              <a:sym typeface="Caveat"/>
            </a:endParaRPr>
          </a:p>
        </p:txBody>
      </p:sp>
      <p:pic>
        <p:nvPicPr>
          <p:cNvPr id="88" name="Google Shape;88;p16"/>
          <p:cNvPicPr preferRelativeResize="0"/>
          <p:nvPr/>
        </p:nvPicPr>
        <p:blipFill>
          <a:blip r:embed="rId4">
            <a:alphaModFix amt="58999"/>
          </a:blip>
          <a:stretch>
            <a:fillRect/>
          </a:stretch>
        </p:blipFill>
        <p:spPr>
          <a:xfrm>
            <a:off x="311700" y="4592675"/>
            <a:ext cx="1482839" cy="35095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6"/>
          <p:cNvSpPr txBox="1">
            <a:spLocks noGrp="1"/>
          </p:cNvSpPr>
          <p:nvPr>
            <p:ph type="body" idx="1"/>
          </p:nvPr>
        </p:nvSpPr>
        <p:spPr>
          <a:xfrm>
            <a:off x="0" y="4384125"/>
            <a:ext cx="9144000" cy="75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 b="1">
                <a:solidFill>
                  <a:srgbClr val="B7B7B7"/>
                </a:solidFill>
                <a:latin typeface="Caveat"/>
                <a:ea typeface="Caveat"/>
                <a:cs typeface="Caveat"/>
                <a:sym typeface="Caveat"/>
              </a:rPr>
              <a:t>Stemming from this… @ Kombajn Game Jam 2021</a:t>
            </a:r>
            <a:endParaRPr b="1">
              <a:solidFill>
                <a:srgbClr val="B7B7B7"/>
              </a:solidFill>
              <a:latin typeface="Caveat"/>
              <a:ea typeface="Caveat"/>
              <a:cs typeface="Caveat"/>
              <a:sym typeface="Caveat"/>
            </a:endParaRPr>
          </a:p>
        </p:txBody>
      </p:sp>
      <p:pic>
        <p:nvPicPr>
          <p:cNvPr id="90" name="Google Shape;90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325972" y="4514972"/>
            <a:ext cx="506325" cy="506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17"/>
          <p:cNvPicPr preferRelativeResize="0"/>
          <p:nvPr/>
        </p:nvPicPr>
        <p:blipFill rotWithShape="1">
          <a:blip r:embed="rId3">
            <a:alphaModFix amt="17000"/>
          </a:blip>
          <a:srcRect l="3883"/>
          <a:stretch/>
        </p:blipFill>
        <p:spPr>
          <a:xfrm>
            <a:off x="0" y="0"/>
            <a:ext cx="9144002" cy="5143497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17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Preparations</a:t>
            </a:r>
            <a:endParaRPr/>
          </a:p>
        </p:txBody>
      </p:sp>
      <p:sp>
        <p:nvSpPr>
          <p:cNvPr id="97" name="Google Shape;97;p17"/>
          <p:cNvSpPr txBox="1">
            <a:spLocks noGrp="1"/>
          </p:cNvSpPr>
          <p:nvPr>
            <p:ph type="body" idx="1"/>
          </p:nvPr>
        </p:nvSpPr>
        <p:spPr>
          <a:xfrm>
            <a:off x="311700" y="1093850"/>
            <a:ext cx="8832300" cy="347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2500" lnSpcReduction="1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We strongly advise taking this game as an easygoing pastime activity that is going to become the milestone </a:t>
            </a:r>
            <a:br>
              <a:rPr lang="pl-PL" dirty="0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</a:br>
            <a:r>
              <a:rPr lang="en" dirty="0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and a landmark of your personal, professional, and academic development whether you are 5 or 105!</a:t>
            </a:r>
            <a:endParaRPr dirty="0">
              <a:solidFill>
                <a:srgbClr val="666666"/>
              </a:solidFill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Prepare a joint notebook, where you can write down actions of all players and their effects. </a:t>
            </a:r>
            <a:endParaRPr dirty="0">
              <a:solidFill>
                <a:srgbClr val="666666"/>
              </a:solidFill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Before performing any action, predict what will happen. Write it in your notebook. Confirm or falsify what you can.</a:t>
            </a:r>
            <a:endParaRPr dirty="0">
              <a:solidFill>
                <a:srgbClr val="666666"/>
              </a:solidFill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Prepare a calendar (can be in the notebook) where you mark what and when happened. And plan ahead.</a:t>
            </a:r>
            <a:endParaRPr dirty="0">
              <a:solidFill>
                <a:srgbClr val="666666"/>
              </a:solidFill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Prepare the tools: dirt, pellets, glass jars (unless you can see through pottery), rullers, paper clips, the place, etc. </a:t>
            </a:r>
            <a:endParaRPr dirty="0">
              <a:solidFill>
                <a:srgbClr val="666666"/>
              </a:solidFill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Prepare the seeds and find out which plants are best for your environment and available time frame. </a:t>
            </a:r>
            <a:endParaRPr dirty="0">
              <a:solidFill>
                <a:srgbClr val="666666"/>
              </a:solidFill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" dirty="0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Prepare yourself for the unexpected! You may actually enjoy this stuff!</a:t>
            </a:r>
            <a:endParaRPr dirty="0">
              <a:solidFill>
                <a:srgbClr val="666666"/>
              </a:solidFill>
              <a:latin typeface="Caveat"/>
              <a:ea typeface="Caveat"/>
              <a:cs typeface="Caveat"/>
              <a:sym typeface="Caveat"/>
            </a:endParaRPr>
          </a:p>
        </p:txBody>
      </p:sp>
      <p:pic>
        <p:nvPicPr>
          <p:cNvPr id="98" name="Google Shape;98;p17"/>
          <p:cNvPicPr preferRelativeResize="0"/>
          <p:nvPr/>
        </p:nvPicPr>
        <p:blipFill>
          <a:blip r:embed="rId4">
            <a:alphaModFix amt="58999"/>
          </a:blip>
          <a:stretch>
            <a:fillRect/>
          </a:stretch>
        </p:blipFill>
        <p:spPr>
          <a:xfrm>
            <a:off x="311700" y="4592675"/>
            <a:ext cx="1482839" cy="35095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7"/>
          <p:cNvSpPr txBox="1">
            <a:spLocks noGrp="1"/>
          </p:cNvSpPr>
          <p:nvPr>
            <p:ph type="body" idx="1"/>
          </p:nvPr>
        </p:nvSpPr>
        <p:spPr>
          <a:xfrm>
            <a:off x="0" y="4384125"/>
            <a:ext cx="9144000" cy="75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 b="1">
                <a:solidFill>
                  <a:srgbClr val="B7B7B7"/>
                </a:solidFill>
                <a:latin typeface="Caveat"/>
                <a:ea typeface="Caveat"/>
                <a:cs typeface="Caveat"/>
                <a:sym typeface="Caveat"/>
              </a:rPr>
              <a:t>Stemming from this… @ Kombajn Game Jam 2021</a:t>
            </a:r>
            <a:endParaRPr b="1">
              <a:solidFill>
                <a:srgbClr val="B7B7B7"/>
              </a:solidFill>
              <a:latin typeface="Caveat"/>
              <a:ea typeface="Caveat"/>
              <a:cs typeface="Caveat"/>
              <a:sym typeface="Caveat"/>
            </a:endParaRPr>
          </a:p>
        </p:txBody>
      </p:sp>
      <p:pic>
        <p:nvPicPr>
          <p:cNvPr id="100" name="Google Shape;100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325972" y="4514972"/>
            <a:ext cx="506325" cy="506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18"/>
          <p:cNvPicPr preferRelativeResize="0"/>
          <p:nvPr/>
        </p:nvPicPr>
        <p:blipFill rotWithShape="1">
          <a:blip r:embed="rId3">
            <a:alphaModFix amt="17000"/>
          </a:blip>
          <a:srcRect l="3883"/>
          <a:stretch/>
        </p:blipFill>
        <p:spPr>
          <a:xfrm>
            <a:off x="0" y="0"/>
            <a:ext cx="9144002" cy="5143497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8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Rules &amp; Suggestions</a:t>
            </a:r>
            <a:endParaRPr/>
          </a:p>
        </p:txBody>
      </p:sp>
      <p:sp>
        <p:nvSpPr>
          <p:cNvPr id="107" name="Google Shape;107;p18"/>
          <p:cNvSpPr txBox="1">
            <a:spLocks noGrp="1"/>
          </p:cNvSpPr>
          <p:nvPr>
            <p:ph type="body" idx="1"/>
          </p:nvPr>
        </p:nvSpPr>
        <p:spPr>
          <a:xfrm>
            <a:off x="311700" y="1093850"/>
            <a:ext cx="8699400" cy="347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All rules mentioned in “Stemming from this…” may be changed - that’s how you conduct experiments!</a:t>
            </a:r>
            <a:endParaRPr b="1" dirty="0">
              <a:solidFill>
                <a:srgbClr val="666666"/>
              </a:solidFill>
              <a:latin typeface="Caveat"/>
              <a:ea typeface="Caveat"/>
              <a:cs typeface="Caveat"/>
              <a:sym typeface="Caveat"/>
            </a:endParaRPr>
          </a:p>
          <a:p>
            <a:pPr lvl="0" algn="l" rtl="0">
              <a:spcBef>
                <a:spcPts val="120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+mj-lt"/>
              <a:buAutoNum type="arabicPeriod"/>
            </a:pPr>
            <a:r>
              <a:rPr lang="en" dirty="0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Do as much as you can together, so that all jars, dirt, and plants are as similar as possible.</a:t>
            </a:r>
            <a:br>
              <a:rPr lang="en" dirty="0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</a:br>
            <a:r>
              <a:rPr lang="en" dirty="0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(Unless you want to have different plants and different techniques to compete against each other.)</a:t>
            </a:r>
            <a:endParaRPr dirty="0">
              <a:solidFill>
                <a:srgbClr val="666666"/>
              </a:solidFill>
              <a:latin typeface="Caveat"/>
              <a:ea typeface="Caveat"/>
              <a:cs typeface="Caveat"/>
              <a:sym typeface="Caveat"/>
            </a:endParaRPr>
          </a:p>
          <a:p>
            <a:pPr lvl="0" algn="l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+mj-lt"/>
              <a:buAutoNum type="arabicPeriod"/>
            </a:pPr>
            <a:r>
              <a:rPr lang="en" dirty="0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Try to limit your actions. Three actions per week is a fair suggestion.</a:t>
            </a:r>
            <a:br>
              <a:rPr lang="en" dirty="0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</a:br>
            <a:r>
              <a:rPr lang="en" dirty="0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But each player may decide to perform a different action, so plan carefully.</a:t>
            </a:r>
            <a:br>
              <a:rPr lang="en" dirty="0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</a:br>
            <a:r>
              <a:rPr lang="en" dirty="0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Check the list of actions and suggestions on the following slides.</a:t>
            </a:r>
            <a:endParaRPr dirty="0">
              <a:solidFill>
                <a:srgbClr val="666666"/>
              </a:solidFill>
              <a:latin typeface="Caveat"/>
              <a:ea typeface="Caveat"/>
              <a:cs typeface="Caveat"/>
              <a:sym typeface="Caveat"/>
            </a:endParaRPr>
          </a:p>
          <a:p>
            <a:pPr lvl="0" algn="l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+mj-lt"/>
              <a:buAutoNum type="arabicPeriod"/>
            </a:pPr>
            <a:r>
              <a:rPr lang="en" dirty="0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Assign one day at the end of the week for measurements - do not perform other actions on that day.</a:t>
            </a:r>
            <a:endParaRPr dirty="0">
              <a:solidFill>
                <a:srgbClr val="666666"/>
              </a:solidFill>
              <a:latin typeface="Caveat"/>
              <a:ea typeface="Caveat"/>
              <a:cs typeface="Caveat"/>
              <a:sym typeface="Caveat"/>
            </a:endParaRPr>
          </a:p>
          <a:p>
            <a:pPr lvl="0" algn="l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+mj-lt"/>
              <a:buAutoNum type="arabicPeriod"/>
            </a:pPr>
            <a:r>
              <a:rPr lang="en" dirty="0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Make bets (wild guesses, predictions &amp; estimates) of how any plant may react or grow in a week.</a:t>
            </a:r>
            <a:br>
              <a:rPr lang="en" dirty="0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</a:br>
            <a:r>
              <a:rPr lang="en" dirty="0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Perform actions in the week to support your bets (and thwart those of others if you want to).</a:t>
            </a:r>
            <a:br>
              <a:rPr lang="en" dirty="0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</a:br>
            <a:r>
              <a:rPr lang="en" dirty="0">
                <a:solidFill>
                  <a:srgbClr val="666666"/>
                </a:solidFill>
                <a:latin typeface="Caveat"/>
                <a:ea typeface="Caveat"/>
                <a:cs typeface="Caveat"/>
                <a:sym typeface="Caveat"/>
              </a:rPr>
              <a:t>Verify results at the end of the week. Each winner should get something. Maybe a free action? Cookie?</a:t>
            </a:r>
            <a:endParaRPr dirty="0">
              <a:solidFill>
                <a:srgbClr val="666666"/>
              </a:solidFill>
              <a:latin typeface="Caveat"/>
              <a:ea typeface="Caveat"/>
              <a:cs typeface="Caveat"/>
              <a:sym typeface="Caveat"/>
            </a:endParaRPr>
          </a:p>
        </p:txBody>
      </p:sp>
      <p:pic>
        <p:nvPicPr>
          <p:cNvPr id="108" name="Google Shape;108;p18"/>
          <p:cNvPicPr preferRelativeResize="0"/>
          <p:nvPr/>
        </p:nvPicPr>
        <p:blipFill>
          <a:blip r:embed="rId4">
            <a:alphaModFix amt="58999"/>
          </a:blip>
          <a:stretch>
            <a:fillRect/>
          </a:stretch>
        </p:blipFill>
        <p:spPr>
          <a:xfrm>
            <a:off x="311700" y="4592675"/>
            <a:ext cx="1482839" cy="350950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18"/>
          <p:cNvSpPr txBox="1">
            <a:spLocks noGrp="1"/>
          </p:cNvSpPr>
          <p:nvPr>
            <p:ph type="body" idx="1"/>
          </p:nvPr>
        </p:nvSpPr>
        <p:spPr>
          <a:xfrm>
            <a:off x="0" y="4384125"/>
            <a:ext cx="9144000" cy="75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 b="1">
                <a:solidFill>
                  <a:srgbClr val="B7B7B7"/>
                </a:solidFill>
                <a:latin typeface="Caveat"/>
                <a:ea typeface="Caveat"/>
                <a:cs typeface="Caveat"/>
                <a:sym typeface="Caveat"/>
              </a:rPr>
              <a:t>Stemming from this… @ Kombajn Game Jam 2021</a:t>
            </a:r>
            <a:endParaRPr b="1">
              <a:solidFill>
                <a:srgbClr val="B7B7B7"/>
              </a:solidFill>
              <a:latin typeface="Caveat"/>
              <a:ea typeface="Caveat"/>
              <a:cs typeface="Caveat"/>
              <a:sym typeface="Caveat"/>
            </a:endParaRPr>
          </a:p>
        </p:txBody>
      </p:sp>
      <p:pic>
        <p:nvPicPr>
          <p:cNvPr id="110" name="Google Shape;110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325972" y="4514972"/>
            <a:ext cx="506325" cy="506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19"/>
          <p:cNvPicPr preferRelativeResize="0"/>
          <p:nvPr/>
        </p:nvPicPr>
        <p:blipFill rotWithShape="1">
          <a:blip r:embed="rId3">
            <a:alphaModFix amt="17000"/>
          </a:blip>
          <a:srcRect l="3883"/>
          <a:stretch/>
        </p:blipFill>
        <p:spPr>
          <a:xfrm>
            <a:off x="0" y="0"/>
            <a:ext cx="9144002" cy="5143497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19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Rules &amp; Suggestions cont.</a:t>
            </a:r>
            <a:endParaRPr/>
          </a:p>
        </p:txBody>
      </p:sp>
      <p:sp>
        <p:nvSpPr>
          <p:cNvPr id="117" name="Google Shape;117;p19"/>
          <p:cNvSpPr txBox="1">
            <a:spLocks noGrp="1"/>
          </p:cNvSpPr>
          <p:nvPr>
            <p:ph type="body" idx="1"/>
          </p:nvPr>
        </p:nvSpPr>
        <p:spPr>
          <a:xfrm>
            <a:off x="311700" y="1093850"/>
            <a:ext cx="8825400" cy="347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l" rtl="0">
              <a:spcBef>
                <a:spcPts val="0"/>
              </a:spcBef>
              <a:spcAft>
                <a:spcPts val="0"/>
              </a:spcAft>
              <a:buSzPts val="1800"/>
              <a:buFont typeface="+mj-lt"/>
              <a:buAutoNum type="arabicPeriod" startAt="5"/>
            </a:pPr>
            <a:r>
              <a:rPr lang="en" dirty="0">
                <a:latin typeface="Caveat"/>
                <a:ea typeface="Caveat"/>
                <a:cs typeface="Caveat"/>
                <a:sym typeface="Caveat"/>
              </a:rPr>
              <a:t>We strongly suggest older players to perform their actions first.</a:t>
            </a:r>
            <a:br>
              <a:rPr lang="en" dirty="0">
                <a:latin typeface="Caveat"/>
                <a:ea typeface="Caveat"/>
                <a:cs typeface="Caveat"/>
                <a:sym typeface="Caveat"/>
              </a:rPr>
            </a:br>
            <a:r>
              <a:rPr lang="en" dirty="0">
                <a:latin typeface="Caveat"/>
                <a:ea typeface="Caveat"/>
                <a:cs typeface="Caveat"/>
                <a:sym typeface="Caveat"/>
              </a:rPr>
              <a:t>Younger players or less seasoned gardeners will find it easier to act after others.</a:t>
            </a:r>
            <a:endParaRPr dirty="0">
              <a:latin typeface="Caveat"/>
              <a:ea typeface="Caveat"/>
              <a:cs typeface="Caveat"/>
              <a:sym typeface="Caveat"/>
            </a:endParaRPr>
          </a:p>
          <a:p>
            <a:pPr lvl="0" algn="l" rtl="0">
              <a:spcBef>
                <a:spcPts val="0"/>
              </a:spcBef>
              <a:spcAft>
                <a:spcPts val="0"/>
              </a:spcAft>
              <a:buSzPts val="1800"/>
              <a:buFont typeface="+mj-lt"/>
              <a:buAutoNum type="arabicPeriod" startAt="5"/>
            </a:pPr>
            <a:r>
              <a:rPr lang="en" dirty="0">
                <a:latin typeface="Caveat"/>
                <a:ea typeface="Caveat"/>
                <a:cs typeface="Caveat"/>
                <a:sym typeface="Caveat"/>
              </a:rPr>
              <a:t>If for whatever reason, you believe actions of other players may destroy your plant or experiment, </a:t>
            </a:r>
            <a:br>
              <a:rPr lang="en" dirty="0">
                <a:latin typeface="Caveat"/>
                <a:ea typeface="Caveat"/>
                <a:cs typeface="Caveat"/>
                <a:sym typeface="Caveat"/>
              </a:rPr>
            </a:br>
            <a:r>
              <a:rPr lang="en" dirty="0">
                <a:latin typeface="Caveat"/>
                <a:ea typeface="Caveat"/>
                <a:cs typeface="Caveat"/>
                <a:sym typeface="Caveat"/>
              </a:rPr>
              <a:t>issue a “cease &amp; desist” call. Until the end of the week no one else can touch your plant.</a:t>
            </a:r>
            <a:endParaRPr dirty="0">
              <a:latin typeface="Caveat"/>
              <a:ea typeface="Caveat"/>
              <a:cs typeface="Caveat"/>
              <a:sym typeface="Caveat"/>
            </a:endParaRPr>
          </a:p>
          <a:p>
            <a:pPr lvl="0" algn="l" rtl="0">
              <a:spcBef>
                <a:spcPts val="0"/>
              </a:spcBef>
              <a:spcAft>
                <a:spcPts val="0"/>
              </a:spcAft>
              <a:buSzPts val="1800"/>
              <a:buFont typeface="+mj-lt"/>
              <a:buAutoNum type="arabicPeriod" startAt="5"/>
            </a:pPr>
            <a:r>
              <a:rPr lang="en" dirty="0">
                <a:latin typeface="Caveat"/>
                <a:ea typeface="Caveat"/>
                <a:cs typeface="Caveat"/>
                <a:sym typeface="Caveat"/>
              </a:rPr>
              <a:t>You can perform any of the actions agreed on. But you can perform only one action per day.</a:t>
            </a:r>
            <a:br>
              <a:rPr lang="en" dirty="0">
                <a:latin typeface="Caveat"/>
                <a:ea typeface="Caveat"/>
                <a:cs typeface="Caveat"/>
                <a:sym typeface="Caveat"/>
              </a:rPr>
            </a:br>
            <a:r>
              <a:rPr lang="en" dirty="0">
                <a:latin typeface="Caveat"/>
                <a:ea typeface="Caveat"/>
                <a:cs typeface="Caveat"/>
                <a:sym typeface="Caveat"/>
              </a:rPr>
              <a:t>We advise a weekly schedule: one action every two days, measurements on the last day of the week.</a:t>
            </a:r>
            <a:endParaRPr dirty="0">
              <a:latin typeface="Caveat"/>
              <a:ea typeface="Caveat"/>
              <a:cs typeface="Caveat"/>
              <a:sym typeface="Caveat"/>
            </a:endParaRPr>
          </a:p>
          <a:p>
            <a:pPr lvl="0" algn="l" rtl="0">
              <a:spcBef>
                <a:spcPts val="0"/>
              </a:spcBef>
              <a:spcAft>
                <a:spcPts val="0"/>
              </a:spcAft>
              <a:buSzPts val="1800"/>
              <a:buFont typeface="+mj-lt"/>
              <a:buAutoNum type="arabicPeriod" startAt="5"/>
            </a:pPr>
            <a:r>
              <a:rPr lang="en" dirty="0">
                <a:latin typeface="Caveat"/>
                <a:ea typeface="Caveat"/>
                <a:cs typeface="Caveat"/>
                <a:sym typeface="Caveat"/>
              </a:rPr>
              <a:t>Other players may repeat your actions even on your own plant(s) unless “cease &amp; desist” was called upon.</a:t>
            </a:r>
            <a:endParaRPr dirty="0">
              <a:latin typeface="Caveat"/>
              <a:ea typeface="Caveat"/>
              <a:cs typeface="Caveat"/>
              <a:sym typeface="Caveat"/>
            </a:endParaRPr>
          </a:p>
          <a:p>
            <a:pPr lvl="0" algn="l" rtl="0">
              <a:spcBef>
                <a:spcPts val="0"/>
              </a:spcBef>
              <a:spcAft>
                <a:spcPts val="0"/>
              </a:spcAft>
              <a:buSzPts val="1800"/>
              <a:buFont typeface="+mj-lt"/>
              <a:buAutoNum type="arabicPeriod" startAt="5"/>
            </a:pPr>
            <a:r>
              <a:rPr lang="en" dirty="0">
                <a:latin typeface="Caveat"/>
                <a:ea typeface="Caveat"/>
                <a:cs typeface="Caveat"/>
                <a:sym typeface="Caveat"/>
              </a:rPr>
              <a:t>Players may help each other or do the opposite. Just don’t gang up on anyone. That proves nothing.</a:t>
            </a:r>
            <a:endParaRPr dirty="0">
              <a:latin typeface="Caveat"/>
              <a:ea typeface="Caveat"/>
              <a:cs typeface="Caveat"/>
              <a:sym typeface="Caveat"/>
            </a:endParaRPr>
          </a:p>
          <a:p>
            <a:pPr lvl="0" algn="l" rtl="0">
              <a:spcBef>
                <a:spcPts val="0"/>
              </a:spcBef>
              <a:spcAft>
                <a:spcPts val="0"/>
              </a:spcAft>
              <a:buSzPts val="1800"/>
              <a:buFont typeface="+mj-lt"/>
              <a:buAutoNum type="arabicPeriod" startAt="5"/>
            </a:pPr>
            <a:r>
              <a:rPr lang="en" dirty="0">
                <a:latin typeface="Caveat"/>
                <a:ea typeface="Caveat"/>
                <a:cs typeface="Caveat"/>
                <a:sym typeface="Caveat"/>
              </a:rPr>
              <a:t>If in doubt, consult the Internet, neighbours, local shopkeepers, gardeners, and grandma or grandpa.</a:t>
            </a:r>
            <a:endParaRPr dirty="0">
              <a:solidFill>
                <a:srgbClr val="666666"/>
              </a:solidFill>
              <a:latin typeface="Caveat"/>
              <a:ea typeface="Caveat"/>
              <a:cs typeface="Caveat"/>
              <a:sym typeface="Caveat"/>
            </a:endParaRPr>
          </a:p>
        </p:txBody>
      </p:sp>
      <p:pic>
        <p:nvPicPr>
          <p:cNvPr id="118" name="Google Shape;118;p19"/>
          <p:cNvPicPr preferRelativeResize="0"/>
          <p:nvPr/>
        </p:nvPicPr>
        <p:blipFill>
          <a:blip r:embed="rId4">
            <a:alphaModFix amt="58999"/>
          </a:blip>
          <a:stretch>
            <a:fillRect/>
          </a:stretch>
        </p:blipFill>
        <p:spPr>
          <a:xfrm>
            <a:off x="311700" y="4592675"/>
            <a:ext cx="1482839" cy="350950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19"/>
          <p:cNvSpPr txBox="1">
            <a:spLocks noGrp="1"/>
          </p:cNvSpPr>
          <p:nvPr>
            <p:ph type="body" idx="1"/>
          </p:nvPr>
        </p:nvSpPr>
        <p:spPr>
          <a:xfrm>
            <a:off x="0" y="4384125"/>
            <a:ext cx="9144000" cy="75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 b="1">
                <a:solidFill>
                  <a:srgbClr val="B7B7B7"/>
                </a:solidFill>
                <a:latin typeface="Caveat"/>
                <a:ea typeface="Caveat"/>
                <a:cs typeface="Caveat"/>
                <a:sym typeface="Caveat"/>
              </a:rPr>
              <a:t>Stemming from this… @ Kombajn Game Jam 2021</a:t>
            </a:r>
            <a:endParaRPr b="1">
              <a:solidFill>
                <a:srgbClr val="B7B7B7"/>
              </a:solidFill>
              <a:latin typeface="Caveat"/>
              <a:ea typeface="Caveat"/>
              <a:cs typeface="Caveat"/>
              <a:sym typeface="Caveat"/>
            </a:endParaRPr>
          </a:p>
        </p:txBody>
      </p:sp>
      <p:pic>
        <p:nvPicPr>
          <p:cNvPr id="120" name="Google Shape;120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325972" y="4514972"/>
            <a:ext cx="506325" cy="506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oogle Shape;125;p20"/>
          <p:cNvPicPr preferRelativeResize="0"/>
          <p:nvPr/>
        </p:nvPicPr>
        <p:blipFill rotWithShape="1">
          <a:blip r:embed="rId3">
            <a:alphaModFix amt="17000"/>
          </a:blip>
          <a:srcRect l="3883"/>
          <a:stretch/>
        </p:blipFill>
        <p:spPr>
          <a:xfrm>
            <a:off x="0" y="0"/>
            <a:ext cx="9144002" cy="5143497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20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Rules &amp; Suggestions cont.</a:t>
            </a:r>
            <a:endParaRPr/>
          </a:p>
        </p:txBody>
      </p:sp>
      <p:sp>
        <p:nvSpPr>
          <p:cNvPr id="127" name="Google Shape;127;p20"/>
          <p:cNvSpPr txBox="1">
            <a:spLocks noGrp="1"/>
          </p:cNvSpPr>
          <p:nvPr>
            <p:ph type="body" idx="1"/>
          </p:nvPr>
        </p:nvSpPr>
        <p:spPr>
          <a:xfrm>
            <a:off x="311700" y="1093850"/>
            <a:ext cx="8520600" cy="347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veat"/>
                <a:ea typeface="Caveat"/>
                <a:cs typeface="Caveat"/>
                <a:sym typeface="Caveat"/>
              </a:rPr>
              <a:t>You may perform any action listed below. </a:t>
            </a:r>
            <a:br>
              <a:rPr lang="en">
                <a:latin typeface="Caveat"/>
                <a:ea typeface="Caveat"/>
                <a:cs typeface="Caveat"/>
                <a:sym typeface="Caveat"/>
              </a:rPr>
            </a:br>
            <a:r>
              <a:rPr lang="en">
                <a:latin typeface="Caveat"/>
                <a:ea typeface="Caveat"/>
                <a:cs typeface="Caveat"/>
                <a:sym typeface="Caveat"/>
              </a:rPr>
              <a:t>You can also prepare cards with actions, draw 3-5 at random, and decide if you follow them or pass.</a:t>
            </a:r>
            <a:endParaRPr>
              <a:latin typeface="Caveat"/>
              <a:ea typeface="Caveat"/>
              <a:cs typeface="Caveat"/>
              <a:sym typeface="Caveat"/>
            </a:endParaRPr>
          </a:p>
          <a:p>
            <a:pPr marL="457200" lvl="0" indent="-342900" algn="l" rtl="0">
              <a:spcBef>
                <a:spcPts val="1200"/>
              </a:spcBef>
              <a:spcAft>
                <a:spcPts val="0"/>
              </a:spcAft>
              <a:buSzPts val="1800"/>
              <a:buFont typeface="Caveat"/>
              <a:buChar char="●"/>
            </a:pPr>
            <a:r>
              <a:rPr lang="en" sz="1800">
                <a:latin typeface="Caveat"/>
                <a:ea typeface="Caveat"/>
                <a:cs typeface="Caveat"/>
                <a:sym typeface="Caveat"/>
              </a:rPr>
              <a:t>water one or a few plants</a:t>
            </a:r>
            <a:endParaRPr sz="1800">
              <a:latin typeface="Caveat"/>
              <a:ea typeface="Caveat"/>
              <a:cs typeface="Caveat"/>
              <a:sym typeface="Caveat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Caveat"/>
              <a:buChar char="●"/>
            </a:pPr>
            <a:r>
              <a:rPr lang="en" sz="1800">
                <a:latin typeface="Caveat"/>
                <a:ea typeface="Caveat"/>
                <a:cs typeface="Caveat"/>
                <a:sym typeface="Caveat"/>
              </a:rPr>
              <a:t>turn around one or a few plants</a:t>
            </a:r>
            <a:endParaRPr sz="1800">
              <a:latin typeface="Caveat"/>
              <a:ea typeface="Caveat"/>
              <a:cs typeface="Caveat"/>
              <a:sym typeface="Caveat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Caveat"/>
              <a:buChar char="●"/>
            </a:pPr>
            <a:r>
              <a:rPr lang="en" sz="1800">
                <a:latin typeface="Caveat"/>
                <a:ea typeface="Caveat"/>
                <a:cs typeface="Caveat"/>
                <a:sym typeface="Caveat"/>
              </a:rPr>
              <a:t>shade (or move into shade) one or </a:t>
            </a:r>
            <a:r>
              <a:rPr lang="en">
                <a:latin typeface="Caveat"/>
                <a:ea typeface="Caveat"/>
                <a:cs typeface="Caveat"/>
                <a:sym typeface="Caveat"/>
              </a:rPr>
              <a:t>a few </a:t>
            </a:r>
            <a:r>
              <a:rPr lang="en" sz="1800">
                <a:latin typeface="Caveat"/>
                <a:ea typeface="Caveat"/>
                <a:cs typeface="Caveat"/>
                <a:sym typeface="Caveat"/>
              </a:rPr>
              <a:t>plants</a:t>
            </a:r>
            <a:endParaRPr sz="1800">
              <a:latin typeface="Caveat"/>
              <a:ea typeface="Caveat"/>
              <a:cs typeface="Caveat"/>
              <a:sym typeface="Caveat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Caveat"/>
              <a:buChar char="●"/>
            </a:pPr>
            <a:r>
              <a:rPr lang="en" sz="1800">
                <a:latin typeface="Caveat"/>
                <a:ea typeface="Caveat"/>
                <a:cs typeface="Caveat"/>
                <a:sym typeface="Caveat"/>
              </a:rPr>
              <a:t>add microelements to one or </a:t>
            </a:r>
            <a:r>
              <a:rPr lang="en">
                <a:latin typeface="Caveat"/>
                <a:ea typeface="Caveat"/>
                <a:cs typeface="Caveat"/>
                <a:sym typeface="Caveat"/>
              </a:rPr>
              <a:t>a few </a:t>
            </a:r>
            <a:r>
              <a:rPr lang="en" sz="1800">
                <a:latin typeface="Caveat"/>
                <a:ea typeface="Caveat"/>
                <a:cs typeface="Caveat"/>
                <a:sym typeface="Caveat"/>
              </a:rPr>
              <a:t>plants</a:t>
            </a:r>
            <a:endParaRPr sz="1800">
              <a:latin typeface="Caveat"/>
              <a:ea typeface="Caveat"/>
              <a:cs typeface="Caveat"/>
              <a:sym typeface="Caveat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Caveat"/>
              <a:buChar char="●"/>
            </a:pPr>
            <a:r>
              <a:rPr lang="en" sz="1800">
                <a:latin typeface="Caveat"/>
                <a:ea typeface="Caveat"/>
                <a:cs typeface="Caveat"/>
                <a:sym typeface="Caveat"/>
              </a:rPr>
              <a:t>mark a specific point, stem, branch, leaf, etc. on one or </a:t>
            </a:r>
            <a:r>
              <a:rPr lang="en">
                <a:latin typeface="Caveat"/>
                <a:ea typeface="Caveat"/>
                <a:cs typeface="Caveat"/>
                <a:sym typeface="Caveat"/>
              </a:rPr>
              <a:t>a few </a:t>
            </a:r>
            <a:r>
              <a:rPr lang="en" sz="1800">
                <a:latin typeface="Caveat"/>
                <a:ea typeface="Caveat"/>
                <a:cs typeface="Caveat"/>
                <a:sym typeface="Caveat"/>
              </a:rPr>
              <a:t>plants -- good for betting</a:t>
            </a:r>
            <a:endParaRPr sz="1800">
              <a:latin typeface="Caveat"/>
              <a:ea typeface="Caveat"/>
              <a:cs typeface="Caveat"/>
              <a:sym typeface="Caveat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Caveat"/>
              <a:buChar char="●"/>
            </a:pPr>
            <a:r>
              <a:rPr lang="en" sz="1800">
                <a:latin typeface="Caveat"/>
                <a:ea typeface="Caveat"/>
                <a:cs typeface="Caveat"/>
                <a:sym typeface="Caveat"/>
              </a:rPr>
              <a:t>measure plants with lego blocks (or any other blocks)</a:t>
            </a:r>
            <a:br>
              <a:rPr lang="en" sz="1800">
                <a:latin typeface="Caveat"/>
                <a:ea typeface="Caveat"/>
                <a:cs typeface="Caveat"/>
                <a:sym typeface="Caveat"/>
              </a:rPr>
            </a:br>
            <a:r>
              <a:rPr lang="en" sz="1800">
                <a:latin typeface="Caveat"/>
                <a:ea typeface="Caveat"/>
                <a:cs typeface="Caveat"/>
                <a:sym typeface="Caveat"/>
              </a:rPr>
              <a:t>measure plants with yarn (or any other rope)</a:t>
            </a:r>
            <a:br>
              <a:rPr lang="en" sz="1800">
                <a:latin typeface="Caveat"/>
                <a:ea typeface="Caveat"/>
                <a:cs typeface="Caveat"/>
                <a:sym typeface="Caveat"/>
              </a:rPr>
            </a:br>
            <a:r>
              <a:rPr lang="en" sz="1800">
                <a:latin typeface="Caveat"/>
                <a:ea typeface="Caveat"/>
                <a:cs typeface="Caveat"/>
                <a:sym typeface="Caveat"/>
              </a:rPr>
              <a:t>measure plants with a ruler (try cm or inches)</a:t>
            </a:r>
            <a:endParaRPr>
              <a:latin typeface="Caveat"/>
              <a:ea typeface="Caveat"/>
              <a:cs typeface="Caveat"/>
              <a:sym typeface="Caveat"/>
            </a:endParaRPr>
          </a:p>
        </p:txBody>
      </p:sp>
      <p:pic>
        <p:nvPicPr>
          <p:cNvPr id="128" name="Google Shape;128;p20"/>
          <p:cNvPicPr preferRelativeResize="0"/>
          <p:nvPr/>
        </p:nvPicPr>
        <p:blipFill>
          <a:blip r:embed="rId4">
            <a:alphaModFix amt="58999"/>
          </a:blip>
          <a:stretch>
            <a:fillRect/>
          </a:stretch>
        </p:blipFill>
        <p:spPr>
          <a:xfrm>
            <a:off x="311700" y="4592675"/>
            <a:ext cx="1482839" cy="350950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20"/>
          <p:cNvSpPr txBox="1">
            <a:spLocks noGrp="1"/>
          </p:cNvSpPr>
          <p:nvPr>
            <p:ph type="body" idx="1"/>
          </p:nvPr>
        </p:nvSpPr>
        <p:spPr>
          <a:xfrm>
            <a:off x="0" y="4384125"/>
            <a:ext cx="9144000" cy="75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 b="1">
                <a:solidFill>
                  <a:srgbClr val="B7B7B7"/>
                </a:solidFill>
                <a:latin typeface="Caveat"/>
                <a:ea typeface="Caveat"/>
                <a:cs typeface="Caveat"/>
                <a:sym typeface="Caveat"/>
              </a:rPr>
              <a:t>Stemming from this… @ Kombajn Game Jam 2021</a:t>
            </a:r>
            <a:endParaRPr b="1">
              <a:solidFill>
                <a:srgbClr val="B7B7B7"/>
              </a:solidFill>
              <a:latin typeface="Caveat"/>
              <a:ea typeface="Caveat"/>
              <a:cs typeface="Caveat"/>
              <a:sym typeface="Caveat"/>
            </a:endParaRPr>
          </a:p>
        </p:txBody>
      </p:sp>
      <p:pic>
        <p:nvPicPr>
          <p:cNvPr id="130" name="Google Shape;130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325972" y="4514972"/>
            <a:ext cx="506325" cy="506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Google Shape;135;p21"/>
          <p:cNvPicPr preferRelativeResize="0"/>
          <p:nvPr/>
        </p:nvPicPr>
        <p:blipFill rotWithShape="1">
          <a:blip r:embed="rId3">
            <a:alphaModFix amt="17000"/>
          </a:blip>
          <a:srcRect l="3883"/>
          <a:stretch/>
        </p:blipFill>
        <p:spPr>
          <a:xfrm>
            <a:off x="0" y="0"/>
            <a:ext cx="9144002" cy="5143497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21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Rules &amp; Suggestions cont.</a:t>
            </a:r>
            <a:endParaRPr/>
          </a:p>
        </p:txBody>
      </p:sp>
      <p:sp>
        <p:nvSpPr>
          <p:cNvPr id="137" name="Google Shape;137;p21"/>
          <p:cNvSpPr txBox="1">
            <a:spLocks noGrp="1"/>
          </p:cNvSpPr>
          <p:nvPr>
            <p:ph type="body" idx="1"/>
          </p:nvPr>
        </p:nvSpPr>
        <p:spPr>
          <a:xfrm>
            <a:off x="311700" y="1093850"/>
            <a:ext cx="8520600" cy="347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Caveat"/>
              <a:buChar char="●"/>
            </a:pPr>
            <a:r>
              <a:rPr lang="en" dirty="0">
                <a:latin typeface="Caveat"/>
                <a:ea typeface="Caveat"/>
                <a:cs typeface="Caveat"/>
                <a:sym typeface="Caveat"/>
              </a:rPr>
              <a:t>put one or a few plants in the fridge</a:t>
            </a:r>
            <a:endParaRPr dirty="0">
              <a:latin typeface="Caveat"/>
              <a:ea typeface="Caveat"/>
              <a:cs typeface="Caveat"/>
              <a:sym typeface="Caveat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Caveat"/>
              <a:buChar char="●"/>
            </a:pPr>
            <a:r>
              <a:rPr lang="en" dirty="0">
                <a:latin typeface="Caveat"/>
                <a:ea typeface="Caveat"/>
                <a:cs typeface="Caveat"/>
                <a:sym typeface="Caveat"/>
              </a:rPr>
              <a:t>put one or a few plants in water only (no soil) - If you want to do it, it’s best for longer periods.</a:t>
            </a:r>
            <a:endParaRPr dirty="0">
              <a:latin typeface="Caveat"/>
              <a:ea typeface="Caveat"/>
              <a:cs typeface="Caveat"/>
              <a:sym typeface="Caveat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Caveat"/>
              <a:buChar char="●"/>
            </a:pPr>
            <a:r>
              <a:rPr lang="en" dirty="0">
                <a:latin typeface="Caveat"/>
                <a:ea typeface="Caveat"/>
                <a:cs typeface="Caveat"/>
                <a:sym typeface="Caveat"/>
              </a:rPr>
              <a:t>put one or a few plants in water beads only (no soil)  - Again, it’s best to do it for longer periods.</a:t>
            </a:r>
            <a:endParaRPr dirty="0">
              <a:latin typeface="Caveat"/>
              <a:ea typeface="Caveat"/>
              <a:cs typeface="Caveat"/>
              <a:sym typeface="Caveat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Caveat"/>
              <a:buChar char="●"/>
            </a:pPr>
            <a:r>
              <a:rPr lang="en" dirty="0">
                <a:latin typeface="Caveat"/>
                <a:ea typeface="Caveat"/>
                <a:cs typeface="Caveat"/>
                <a:sym typeface="Caveat"/>
              </a:rPr>
              <a:t>have a control plant to check your progress or stalemate - all players agree how to treat this plant</a:t>
            </a:r>
            <a:endParaRPr dirty="0">
              <a:latin typeface="Caveat"/>
              <a:ea typeface="Caveat"/>
              <a:cs typeface="Caveat"/>
              <a:sym typeface="Caveat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Caveat"/>
              <a:buChar char="●"/>
            </a:pPr>
            <a:r>
              <a:rPr lang="en" dirty="0">
                <a:latin typeface="Caveat"/>
                <a:ea typeface="Caveat"/>
                <a:cs typeface="Caveat"/>
                <a:sym typeface="Caveat"/>
              </a:rPr>
              <a:t>put your plants on a window sill outside or inside</a:t>
            </a:r>
            <a:endParaRPr dirty="0">
              <a:latin typeface="Caveat"/>
              <a:ea typeface="Caveat"/>
              <a:cs typeface="Caveat"/>
              <a:sym typeface="Caveat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Caveat"/>
              <a:buChar char="●"/>
            </a:pPr>
            <a:r>
              <a:rPr lang="en" dirty="0">
                <a:latin typeface="Caveat"/>
                <a:ea typeface="Caveat"/>
                <a:cs typeface="Caveat"/>
                <a:sym typeface="Caveat"/>
              </a:rPr>
              <a:t>only sprinkle water on the plants’ leaves, don’t water them</a:t>
            </a:r>
            <a:endParaRPr dirty="0">
              <a:latin typeface="Caveat"/>
              <a:ea typeface="Caveat"/>
              <a:cs typeface="Caveat"/>
              <a:sym typeface="Caveat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Caveat"/>
              <a:buChar char="●"/>
            </a:pPr>
            <a:r>
              <a:rPr lang="en" dirty="0">
                <a:latin typeface="Caveat"/>
                <a:ea typeface="Caveat"/>
                <a:cs typeface="Caveat"/>
                <a:sym typeface="Caveat"/>
              </a:rPr>
              <a:t>put a see through plastic bag on the plant and a pot, close it so the air doesn’t escape</a:t>
            </a:r>
            <a:endParaRPr dirty="0">
              <a:latin typeface="Caveat"/>
              <a:ea typeface="Caveat"/>
              <a:cs typeface="Caveat"/>
              <a:sym typeface="Caveat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Caveat"/>
              <a:buChar char="●"/>
            </a:pPr>
            <a:r>
              <a:rPr lang="en" dirty="0">
                <a:latin typeface="Caveat"/>
                <a:ea typeface="Caveat"/>
                <a:cs typeface="Caveat"/>
                <a:sym typeface="Caveat"/>
              </a:rPr>
              <a:t>water the plant with colourful water (food colouring - red, blue, yellow, green)</a:t>
            </a:r>
            <a:endParaRPr dirty="0">
              <a:latin typeface="Caveat"/>
              <a:ea typeface="Caveat"/>
              <a:cs typeface="Caveat"/>
              <a:sym typeface="Caveat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Caveat"/>
              <a:buChar char="●"/>
            </a:pPr>
            <a:r>
              <a:rPr lang="en" dirty="0">
                <a:latin typeface="Caveat"/>
                <a:ea typeface="Caveat"/>
                <a:cs typeface="Caveat"/>
                <a:sym typeface="Caveat"/>
              </a:rPr>
              <a:t>weigh the plant (together with the jar)</a:t>
            </a:r>
            <a:endParaRPr dirty="0">
              <a:latin typeface="Caveat"/>
              <a:ea typeface="Caveat"/>
              <a:cs typeface="Caveat"/>
              <a:sym typeface="Caveat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Caveat"/>
              <a:buChar char="●"/>
            </a:pPr>
            <a:r>
              <a:rPr lang="en" dirty="0">
                <a:latin typeface="Caveat"/>
                <a:ea typeface="Caveat"/>
                <a:cs typeface="Caveat"/>
                <a:sym typeface="Caveat"/>
              </a:rPr>
              <a:t>make your own rules and experiments</a:t>
            </a:r>
            <a:endParaRPr dirty="0">
              <a:latin typeface="Caveat"/>
              <a:ea typeface="Caveat"/>
              <a:cs typeface="Caveat"/>
              <a:sym typeface="Caveat"/>
            </a:endParaRPr>
          </a:p>
        </p:txBody>
      </p:sp>
      <p:pic>
        <p:nvPicPr>
          <p:cNvPr id="138" name="Google Shape;138;p21"/>
          <p:cNvPicPr preferRelativeResize="0"/>
          <p:nvPr/>
        </p:nvPicPr>
        <p:blipFill>
          <a:blip r:embed="rId4">
            <a:alphaModFix amt="58999"/>
          </a:blip>
          <a:stretch>
            <a:fillRect/>
          </a:stretch>
        </p:blipFill>
        <p:spPr>
          <a:xfrm>
            <a:off x="311700" y="4592675"/>
            <a:ext cx="1482839" cy="35095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21"/>
          <p:cNvSpPr txBox="1">
            <a:spLocks noGrp="1"/>
          </p:cNvSpPr>
          <p:nvPr>
            <p:ph type="body" idx="1"/>
          </p:nvPr>
        </p:nvSpPr>
        <p:spPr>
          <a:xfrm>
            <a:off x="0" y="4384125"/>
            <a:ext cx="9144000" cy="75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 b="1">
                <a:solidFill>
                  <a:srgbClr val="B7B7B7"/>
                </a:solidFill>
                <a:latin typeface="Caveat"/>
                <a:ea typeface="Caveat"/>
                <a:cs typeface="Caveat"/>
                <a:sym typeface="Caveat"/>
              </a:rPr>
              <a:t>Stemming from this… @ Kombajn Game Jam 2021</a:t>
            </a:r>
            <a:endParaRPr b="1">
              <a:solidFill>
                <a:srgbClr val="B7B7B7"/>
              </a:solidFill>
              <a:latin typeface="Caveat"/>
              <a:ea typeface="Caveat"/>
              <a:cs typeface="Caveat"/>
              <a:sym typeface="Caveat"/>
            </a:endParaRPr>
          </a:p>
        </p:txBody>
      </p:sp>
      <p:pic>
        <p:nvPicPr>
          <p:cNvPr id="140" name="Google Shape;140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325972" y="4514972"/>
            <a:ext cx="506325" cy="506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Beach Day">
  <a:themeElements>
    <a:clrScheme name="Beach Day">
      <a:dk1>
        <a:srgbClr val="00FDC8"/>
      </a:dk1>
      <a:lt1>
        <a:srgbClr val="FFFFFF"/>
      </a:lt1>
      <a:dk2>
        <a:srgbClr val="666666"/>
      </a:dk2>
      <a:lt2>
        <a:srgbClr val="EEEEEE"/>
      </a:lt2>
      <a:accent1>
        <a:srgbClr val="212121"/>
      </a:accent1>
      <a:accent2>
        <a:srgbClr val="455A64"/>
      </a:accent2>
      <a:accent3>
        <a:srgbClr val="78909C"/>
      </a:accent3>
      <a:accent4>
        <a:srgbClr val="7C7CE0"/>
      </a:accent4>
      <a:accent5>
        <a:srgbClr val="DB4437"/>
      </a:accent5>
      <a:accent6>
        <a:srgbClr val="F6CD4C"/>
      </a:accent6>
      <a:hlink>
        <a:srgbClr val="DB4437"/>
      </a:hlink>
      <a:folHlink>
        <a:srgbClr val="DB443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1868</Words>
  <Application>Microsoft Office PowerPoint</Application>
  <PresentationFormat>On-screen Show (16:9)</PresentationFormat>
  <Paragraphs>111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Amatic SC</vt:lpstr>
      <vt:lpstr>Source Code Pro</vt:lpstr>
      <vt:lpstr>Arial</vt:lpstr>
      <vt:lpstr>Caveat</vt:lpstr>
      <vt:lpstr>Beach Day</vt:lpstr>
      <vt:lpstr>stemming from this...</vt:lpstr>
      <vt:lpstr>stemming from this...</vt:lpstr>
      <vt:lpstr>Goal</vt:lpstr>
      <vt:lpstr>STEM</vt:lpstr>
      <vt:lpstr>Preparations</vt:lpstr>
      <vt:lpstr>Rules &amp; Suggestions</vt:lpstr>
      <vt:lpstr>Rules &amp; Suggestions cont.</vt:lpstr>
      <vt:lpstr>Rules &amp; Suggestions cont.</vt:lpstr>
      <vt:lpstr>Rules &amp; Suggestions cont.</vt:lpstr>
      <vt:lpstr>Rules &amp; Suggestions cont.</vt:lpstr>
      <vt:lpstr>Rules &amp; Suggestions cont.</vt:lpstr>
      <vt:lpstr>Winners &amp; Whiners</vt:lpstr>
      <vt:lpstr>Global Game Jam Online &amp; 2021 Diversifiers</vt:lpstr>
      <vt:lpstr>Global Game Jam Online &amp; 2021 Theme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stemming from this...</dc:title>
  <cp:lastModifiedBy>Mikolaj Sobocinski</cp:lastModifiedBy>
  <cp:revision>2</cp:revision>
  <dcterms:modified xsi:type="dcterms:W3CDTF">2021-02-01T18:35:47Z</dcterms:modified>
</cp:coreProperties>
</file>